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Nunito"/>
      <p:regular r:id="rId26"/>
      <p:bold r:id="rId27"/>
      <p:italic r:id="rId28"/>
      <p:boldItalic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cd51510d8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cd51510d8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db1a1e0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db1a1e0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cdb1a1e0c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cdb1a1e0c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db1a1e0c3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db1a1e0c3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db1a1e0c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db1a1e0c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db1a1e0c3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db1a1e0c3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88cb48ca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88cb48ca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88cb48caf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88cb48caf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b88cb48ca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b88cb48ca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88cb48ca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88cb48ca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b88cb48caf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b88cb48caf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88cb48caf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88cb48caf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d51510d8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d51510d8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b88cb48caf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b88cb48caf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d51510d8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d51510d8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3.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hyperlink" Target="https://science.nasa.gov/climate-change/caus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science.nasa.gov/climate-change/causes/" TargetMode="External"/><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science.nasa.gov/climate-change/caus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science.nasa.gov/climate-change/caus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kaggle.com/datasets/pralabhpoudel/world-energy-consumption" TargetMode="External"/><Relationship Id="rId4" Type="http://schemas.openxmlformats.org/officeDocument/2006/relationships/hyperlink" Target="https://www.worldometers.info/world-population/population-by-country/" TargetMode="External"/><Relationship Id="rId5" Type="http://schemas.openxmlformats.org/officeDocument/2006/relationships/hyperlink" Target="https://population.un.org/wp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github.com/cc-roy/world-energy-consumption-analysis" TargetMode="External"/><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4.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5.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83700" y="1586400"/>
            <a:ext cx="5794200" cy="18729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l">
              <a:lnSpc>
                <a:spcPct val="115000"/>
              </a:lnSpc>
              <a:spcBef>
                <a:spcPts val="0"/>
              </a:spcBef>
              <a:spcAft>
                <a:spcPts val="0"/>
              </a:spcAft>
              <a:buNone/>
            </a:pPr>
            <a:r>
              <a:rPr lang="en" sz="2400">
                <a:latin typeface="Nunito"/>
                <a:ea typeface="Nunito"/>
                <a:cs typeface="Nunito"/>
                <a:sym typeface="Nunito"/>
              </a:rPr>
              <a:t>Energy Evolution: an Examination of Consumption Habits and </a:t>
            </a:r>
            <a:r>
              <a:rPr lang="en" sz="2440">
                <a:latin typeface="Nunito"/>
                <a:ea typeface="Nunito"/>
                <a:cs typeface="Nunito"/>
                <a:sym typeface="Nunito"/>
              </a:rPr>
              <a:t>Socioeconomic</a:t>
            </a:r>
            <a:r>
              <a:rPr lang="en" sz="2400">
                <a:latin typeface="Nunito"/>
                <a:ea typeface="Nunito"/>
                <a:cs typeface="Nunito"/>
                <a:sym typeface="Nunito"/>
              </a:rPr>
              <a:t> Correlations</a:t>
            </a:r>
            <a:endParaRPr sz="4900">
              <a:latin typeface="Nunito"/>
              <a:ea typeface="Nunito"/>
              <a:cs typeface="Nunito"/>
              <a:sym typeface="Nunito"/>
            </a:endParaRPr>
          </a:p>
        </p:txBody>
      </p:sp>
      <p:sp>
        <p:nvSpPr>
          <p:cNvPr id="278" name="Google Shape;278;p13"/>
          <p:cNvSpPr txBox="1"/>
          <p:nvPr>
            <p:ph idx="1" type="subTitle"/>
          </p:nvPr>
        </p:nvSpPr>
        <p:spPr>
          <a:xfrm>
            <a:off x="283700" y="3415275"/>
            <a:ext cx="5794200" cy="695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a:t>Mariangel Mora, Betty Paniagua, Chris Onubogu &amp; Chris Roy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2"/>
          <p:cNvSpPr txBox="1"/>
          <p:nvPr>
            <p:ph idx="1" type="subTitle"/>
          </p:nvPr>
        </p:nvSpPr>
        <p:spPr>
          <a:xfrm>
            <a:off x="241225" y="360025"/>
            <a:ext cx="73101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n" sz="1700">
                <a:latin typeface="Maven Pro"/>
                <a:ea typeface="Maven Pro"/>
                <a:cs typeface="Maven Pro"/>
                <a:sym typeface="Maven Pro"/>
              </a:rPr>
              <a:t>Analysis: Greenhouse Emissions &amp; Renewable Energy Consumption</a:t>
            </a:r>
            <a:endParaRPr b="1" sz="1700">
              <a:latin typeface="Maven Pro"/>
              <a:ea typeface="Maven Pro"/>
              <a:cs typeface="Maven Pro"/>
              <a:sym typeface="Maven Pro"/>
            </a:endParaRPr>
          </a:p>
        </p:txBody>
      </p:sp>
      <p:sp>
        <p:nvSpPr>
          <p:cNvPr id="358" name="Google Shape;358;p22"/>
          <p:cNvSpPr txBox="1"/>
          <p:nvPr>
            <p:ph type="ctrTitle"/>
          </p:nvPr>
        </p:nvSpPr>
        <p:spPr>
          <a:xfrm>
            <a:off x="471325" y="360025"/>
            <a:ext cx="7899600" cy="2960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1240">
              <a:solidFill>
                <a:srgbClr val="0000FF"/>
              </a:solidFill>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0" lang="en" sz="1200"/>
              <a:t>Greenhouse gas emissions, primarily carbon dioxide (CO2) contribute to global warming and climate change by trapping heat in the Earth's atmosphere. Human activities, such as burning fossil fuels for energy, industrial processes, and deforestation, are the primary drivers behind these emissions.</a:t>
            </a:r>
            <a:endParaRPr b="0" sz="1200"/>
          </a:p>
          <a:p>
            <a:pPr indent="0" lvl="0" marL="0" rtl="0" algn="l">
              <a:lnSpc>
                <a:spcPct val="115000"/>
              </a:lnSpc>
              <a:spcBef>
                <a:spcPts val="1500"/>
              </a:spcBef>
              <a:spcAft>
                <a:spcPts val="0"/>
              </a:spcAft>
              <a:buNone/>
            </a:pPr>
            <a:r>
              <a:rPr b="0" lang="en" sz="1200"/>
              <a:t>On the other hand, renewable energy consumption involves harnessing energy from naturally replenishing sources such as sunlight, wind, and water. Unlike fossil fuels, renewable energy sources produce little to no greenhouse gas emissions during energy generation, making them a crucial component of efforts to mitigate climate change.</a:t>
            </a:r>
            <a:endParaRPr b="0" sz="1200"/>
          </a:p>
          <a:p>
            <a:pPr indent="0" lvl="0" marL="0" rtl="0" algn="l">
              <a:spcBef>
                <a:spcPts val="1500"/>
              </a:spcBef>
              <a:spcAft>
                <a:spcPts val="0"/>
              </a:spcAft>
              <a:buSzPts val="990"/>
              <a:buNone/>
            </a:pPr>
            <a:r>
              <a:t/>
            </a:r>
            <a:endParaRPr b="0" sz="1600"/>
          </a:p>
          <a:p>
            <a:pPr indent="0" lvl="0" marL="0" rtl="0" algn="l">
              <a:spcBef>
                <a:spcPts val="0"/>
              </a:spcBef>
              <a:spcAft>
                <a:spcPts val="0"/>
              </a:spcAft>
              <a:buSzPts val="990"/>
              <a:buNone/>
            </a:pPr>
            <a:r>
              <a:t/>
            </a:r>
            <a:endParaRPr b="0" sz="1600"/>
          </a:p>
          <a:p>
            <a:pPr indent="0" lvl="0" marL="457200" rtl="0" algn="l">
              <a:spcBef>
                <a:spcPts val="0"/>
              </a:spcBef>
              <a:spcAft>
                <a:spcPts val="0"/>
              </a:spcAft>
              <a:buNone/>
            </a:pPr>
            <a:r>
              <a:t/>
            </a:r>
            <a:endParaRPr b="0" sz="1600"/>
          </a:p>
        </p:txBody>
      </p:sp>
      <p:pic>
        <p:nvPicPr>
          <p:cNvPr id="359" name="Google Shape;359;p22"/>
          <p:cNvPicPr preferRelativeResize="0"/>
          <p:nvPr/>
        </p:nvPicPr>
        <p:blipFill rotWithShape="1">
          <a:blip r:embed="rId3">
            <a:alphaModFix/>
          </a:blip>
          <a:srcRect b="0" l="7045" r="7036" t="0"/>
          <a:stretch/>
        </p:blipFill>
        <p:spPr>
          <a:xfrm>
            <a:off x="112675" y="2848400"/>
            <a:ext cx="2952177" cy="196252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0" name="Google Shape;360;p22"/>
          <p:cNvPicPr preferRelativeResize="0"/>
          <p:nvPr/>
        </p:nvPicPr>
        <p:blipFill rotWithShape="1">
          <a:blip r:embed="rId4">
            <a:alphaModFix/>
          </a:blip>
          <a:srcRect b="0" l="4669" r="4660" t="0"/>
          <a:stretch/>
        </p:blipFill>
        <p:spPr>
          <a:xfrm>
            <a:off x="3174962" y="2848400"/>
            <a:ext cx="2952172" cy="1962527"/>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1" name="Google Shape;361;p22"/>
          <p:cNvPicPr preferRelativeResize="0"/>
          <p:nvPr/>
        </p:nvPicPr>
        <p:blipFill rotWithShape="1">
          <a:blip r:embed="rId5">
            <a:alphaModFix/>
          </a:blip>
          <a:srcRect b="0" l="6739" r="6747" t="0"/>
          <a:stretch/>
        </p:blipFill>
        <p:spPr>
          <a:xfrm>
            <a:off x="6237225" y="2848400"/>
            <a:ext cx="2810000" cy="1962524"/>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3"/>
          <p:cNvSpPr txBox="1"/>
          <p:nvPr>
            <p:ph idx="1" type="subTitle"/>
          </p:nvPr>
        </p:nvSpPr>
        <p:spPr>
          <a:xfrm>
            <a:off x="241225" y="360025"/>
            <a:ext cx="81837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SzPts val="770"/>
              <a:buNone/>
            </a:pPr>
            <a:r>
              <a:rPr b="1" lang="en" sz="1700">
                <a:latin typeface="Maven Pro"/>
                <a:ea typeface="Maven Pro"/>
                <a:cs typeface="Maven Pro"/>
                <a:sym typeface="Maven Pro"/>
              </a:rPr>
              <a:t>Analysis: Greenhouse Emissions &amp; Renewable Energy Consumption cont.</a:t>
            </a:r>
            <a:endParaRPr b="1" sz="1700">
              <a:latin typeface="Maven Pro"/>
              <a:ea typeface="Maven Pro"/>
              <a:cs typeface="Maven Pro"/>
              <a:sym typeface="Maven Pro"/>
            </a:endParaRPr>
          </a:p>
        </p:txBody>
      </p:sp>
      <p:sp>
        <p:nvSpPr>
          <p:cNvPr id="367" name="Google Shape;367;p23"/>
          <p:cNvSpPr txBox="1"/>
          <p:nvPr>
            <p:ph type="ctrTitle"/>
          </p:nvPr>
        </p:nvSpPr>
        <p:spPr>
          <a:xfrm>
            <a:off x="471325" y="3312425"/>
            <a:ext cx="7899600" cy="1594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1240">
              <a:solidFill>
                <a:srgbClr val="0000FF"/>
              </a:solidFill>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b="0" lang="en" sz="1500"/>
              <a:t>Whereas a trend has been noticed in developed countries such as the United States, Germany, and Italy with reduced levels of greenhouse gasses due to strict environmental regulations, emission reduction targets, and renewable energy incentives. Developed nations' access to advanced renewable technologies facilitates the transition to cleaner energy sources, allowing them to meet energy demand while cutting emissions. Significant commitments to greenhouse gas reduction under international agreements like the Paris Agreement further drive the shift to renewables and lessen reliance on fossil fuels.</a:t>
            </a:r>
            <a:endParaRPr b="0" sz="1500"/>
          </a:p>
          <a:p>
            <a:pPr indent="0" lvl="0" marL="0" rtl="0" algn="l">
              <a:lnSpc>
                <a:spcPct val="115000"/>
              </a:lnSpc>
              <a:spcBef>
                <a:spcPts val="1500"/>
              </a:spcBef>
              <a:spcAft>
                <a:spcPts val="0"/>
              </a:spcAft>
              <a:buNone/>
            </a:pPr>
            <a:r>
              <a:t/>
            </a:r>
            <a:endParaRPr b="0" sz="1200"/>
          </a:p>
          <a:p>
            <a:pPr indent="0" lvl="0" marL="0" rtl="0" algn="l">
              <a:spcBef>
                <a:spcPts val="1500"/>
              </a:spcBef>
              <a:spcAft>
                <a:spcPts val="0"/>
              </a:spcAft>
              <a:buSzPts val="990"/>
              <a:buNone/>
            </a:pPr>
            <a:r>
              <a:t/>
            </a:r>
            <a:endParaRPr b="0" sz="1600"/>
          </a:p>
          <a:p>
            <a:pPr indent="0" lvl="0" marL="0" rtl="0" algn="l">
              <a:spcBef>
                <a:spcPts val="0"/>
              </a:spcBef>
              <a:spcAft>
                <a:spcPts val="0"/>
              </a:spcAft>
              <a:buSzPts val="990"/>
              <a:buNone/>
            </a:pPr>
            <a:r>
              <a:t/>
            </a:r>
            <a:endParaRPr b="0" sz="1600"/>
          </a:p>
          <a:p>
            <a:pPr indent="0" lvl="0" marL="457200" rtl="0" algn="l">
              <a:spcBef>
                <a:spcPts val="0"/>
              </a:spcBef>
              <a:spcAft>
                <a:spcPts val="0"/>
              </a:spcAft>
              <a:buNone/>
            </a:pPr>
            <a:r>
              <a:t/>
            </a:r>
            <a:endParaRPr b="0" sz="1600"/>
          </a:p>
        </p:txBody>
      </p:sp>
      <p:pic>
        <p:nvPicPr>
          <p:cNvPr id="368" name="Google Shape;368;p23"/>
          <p:cNvPicPr preferRelativeResize="0"/>
          <p:nvPr/>
        </p:nvPicPr>
        <p:blipFill rotWithShape="1">
          <a:blip r:embed="rId3">
            <a:alphaModFix/>
          </a:blip>
          <a:srcRect b="0" l="7250" r="7242" t="0"/>
          <a:stretch/>
        </p:blipFill>
        <p:spPr>
          <a:xfrm>
            <a:off x="81825" y="811825"/>
            <a:ext cx="2952175" cy="1962528"/>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9" name="Google Shape;369;p23"/>
          <p:cNvPicPr preferRelativeResize="0"/>
          <p:nvPr/>
        </p:nvPicPr>
        <p:blipFill rotWithShape="1">
          <a:blip r:embed="rId4">
            <a:alphaModFix/>
          </a:blip>
          <a:srcRect b="0" l="5705" r="5705" t="0"/>
          <a:stretch/>
        </p:blipFill>
        <p:spPr>
          <a:xfrm>
            <a:off x="3154387" y="811825"/>
            <a:ext cx="2952174" cy="1962528"/>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70" name="Google Shape;370;p23"/>
          <p:cNvPicPr preferRelativeResize="0"/>
          <p:nvPr/>
        </p:nvPicPr>
        <p:blipFill rotWithShape="1">
          <a:blip r:embed="rId5">
            <a:alphaModFix/>
          </a:blip>
          <a:srcRect b="0" l="5869" r="5869" t="0"/>
          <a:stretch/>
        </p:blipFill>
        <p:spPr>
          <a:xfrm>
            <a:off x="6226925" y="811825"/>
            <a:ext cx="2810002" cy="196252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371" name="Google Shape;371;p23"/>
          <p:cNvSpPr txBox="1"/>
          <p:nvPr/>
        </p:nvSpPr>
        <p:spPr>
          <a:xfrm>
            <a:off x="545225" y="4742200"/>
            <a:ext cx="6090000" cy="26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aven Pro"/>
                <a:ea typeface="Maven Pro"/>
                <a:cs typeface="Maven Pro"/>
                <a:sym typeface="Maven Pro"/>
              </a:rPr>
              <a:t>Source : </a:t>
            </a:r>
            <a:r>
              <a:rPr lang="en" sz="700">
                <a:solidFill>
                  <a:schemeClr val="lt1"/>
                </a:solidFill>
                <a:uFill>
                  <a:noFill/>
                </a:uFill>
                <a:latin typeface="Maven Pro"/>
                <a:ea typeface="Maven Pro"/>
                <a:cs typeface="Maven Pro"/>
                <a:sym typeface="Maven Pro"/>
                <a:hlinkClick r:id="rId6">
                  <a:extLst>
                    <a:ext uri="{A12FA001-AC4F-418D-AE19-62706E023703}">
                      <ahyp:hlinkClr val="tx"/>
                    </a:ext>
                  </a:extLst>
                </a:hlinkClick>
              </a:rPr>
              <a:t>https://science.nasa.gov/climate-change/causes/</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rPr lang="en" sz="700">
                <a:solidFill>
                  <a:schemeClr val="lt1"/>
                </a:solidFill>
                <a:latin typeface="Maven Pro"/>
                <a:ea typeface="Maven Pro"/>
                <a:cs typeface="Maven Pro"/>
                <a:sym typeface="Maven Pro"/>
              </a:rPr>
              <a:t>https://www.un.org/en/climatechange/raising-ambition/renewable-energy/</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700">
              <a:solidFill>
                <a:schemeClr val="lt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4"/>
          <p:cNvSpPr txBox="1"/>
          <p:nvPr>
            <p:ph idx="1" type="subTitle"/>
          </p:nvPr>
        </p:nvSpPr>
        <p:spPr>
          <a:xfrm>
            <a:off x="241225" y="360025"/>
            <a:ext cx="81837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770"/>
              <a:buNone/>
            </a:pPr>
            <a:r>
              <a:rPr b="1" lang="en" sz="1700">
                <a:latin typeface="Maven Pro"/>
                <a:ea typeface="Maven Pro"/>
                <a:cs typeface="Maven Pro"/>
                <a:sym typeface="Maven Pro"/>
              </a:rPr>
              <a:t>Renewable v Non-Renewable Energy Sources: Breakdown by Country</a:t>
            </a:r>
            <a:endParaRPr b="1" sz="1700">
              <a:latin typeface="Maven Pro"/>
              <a:ea typeface="Maven Pro"/>
              <a:cs typeface="Maven Pro"/>
              <a:sym typeface="Maven Pro"/>
            </a:endParaRPr>
          </a:p>
        </p:txBody>
      </p:sp>
      <p:sp>
        <p:nvSpPr>
          <p:cNvPr id="377" name="Google Shape;377;p24"/>
          <p:cNvSpPr txBox="1"/>
          <p:nvPr/>
        </p:nvSpPr>
        <p:spPr>
          <a:xfrm>
            <a:off x="545225" y="4742200"/>
            <a:ext cx="6090000" cy="26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aven Pro"/>
                <a:ea typeface="Maven Pro"/>
                <a:cs typeface="Maven Pro"/>
                <a:sym typeface="Maven Pro"/>
              </a:rPr>
              <a:t>Source : </a:t>
            </a:r>
            <a:r>
              <a:rPr lang="en" sz="700">
                <a:solidFill>
                  <a:schemeClr val="lt1"/>
                </a:solidFill>
                <a:uFill>
                  <a:noFill/>
                </a:uFill>
                <a:latin typeface="Maven Pro"/>
                <a:ea typeface="Maven Pro"/>
                <a:cs typeface="Maven Pro"/>
                <a:sym typeface="Maven Pro"/>
                <a:hlinkClick r:id="rId3">
                  <a:extLst>
                    <a:ext uri="{A12FA001-AC4F-418D-AE19-62706E023703}">
                      <ahyp:hlinkClr val="tx"/>
                    </a:ext>
                  </a:extLst>
                </a:hlinkClick>
              </a:rPr>
              <a:t>https://science.nasa.gov/climate-change/causes/</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rPr lang="en" sz="700">
                <a:solidFill>
                  <a:schemeClr val="lt1"/>
                </a:solidFill>
                <a:latin typeface="Maven Pro"/>
                <a:ea typeface="Maven Pro"/>
                <a:cs typeface="Maven Pro"/>
                <a:sym typeface="Maven Pro"/>
              </a:rPr>
              <a:t>https://www.un.org/en/climatechange/raising-ambition/renewable-energy/</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700">
              <a:solidFill>
                <a:schemeClr val="lt1"/>
              </a:solidFill>
              <a:latin typeface="Maven Pro"/>
              <a:ea typeface="Maven Pro"/>
              <a:cs typeface="Maven Pro"/>
              <a:sym typeface="Maven Pro"/>
            </a:endParaRPr>
          </a:p>
        </p:txBody>
      </p:sp>
      <p:pic>
        <p:nvPicPr>
          <p:cNvPr id="378" name="Google Shape;378;p24"/>
          <p:cNvPicPr preferRelativeResize="0"/>
          <p:nvPr/>
        </p:nvPicPr>
        <p:blipFill>
          <a:blip r:embed="rId4">
            <a:alphaModFix/>
          </a:blip>
          <a:stretch>
            <a:fillRect/>
          </a:stretch>
        </p:blipFill>
        <p:spPr>
          <a:xfrm>
            <a:off x="1377950" y="1025600"/>
            <a:ext cx="2970274" cy="1759925"/>
          </a:xfrm>
          <a:prstGeom prst="rect">
            <a:avLst/>
          </a:prstGeom>
          <a:noFill/>
          <a:ln>
            <a:noFill/>
          </a:ln>
        </p:spPr>
      </p:pic>
      <p:pic>
        <p:nvPicPr>
          <p:cNvPr id="379" name="Google Shape;379;p24"/>
          <p:cNvPicPr preferRelativeResize="0"/>
          <p:nvPr/>
        </p:nvPicPr>
        <p:blipFill>
          <a:blip r:embed="rId5">
            <a:alphaModFix/>
          </a:blip>
          <a:stretch>
            <a:fillRect/>
          </a:stretch>
        </p:blipFill>
        <p:spPr>
          <a:xfrm>
            <a:off x="1377950" y="2951450"/>
            <a:ext cx="2970275" cy="1712899"/>
          </a:xfrm>
          <a:prstGeom prst="rect">
            <a:avLst/>
          </a:prstGeom>
          <a:noFill/>
          <a:ln>
            <a:noFill/>
          </a:ln>
        </p:spPr>
      </p:pic>
      <p:pic>
        <p:nvPicPr>
          <p:cNvPr id="380" name="Google Shape;380;p24"/>
          <p:cNvPicPr preferRelativeResize="0"/>
          <p:nvPr/>
        </p:nvPicPr>
        <p:blipFill>
          <a:blip r:embed="rId6">
            <a:alphaModFix/>
          </a:blip>
          <a:stretch>
            <a:fillRect/>
          </a:stretch>
        </p:blipFill>
        <p:spPr>
          <a:xfrm>
            <a:off x="4664725" y="1025600"/>
            <a:ext cx="3252225" cy="1759926"/>
          </a:xfrm>
          <a:prstGeom prst="rect">
            <a:avLst/>
          </a:prstGeom>
          <a:noFill/>
          <a:ln>
            <a:noFill/>
          </a:ln>
        </p:spPr>
      </p:pic>
      <p:pic>
        <p:nvPicPr>
          <p:cNvPr id="381" name="Google Shape;381;p24"/>
          <p:cNvPicPr preferRelativeResize="0"/>
          <p:nvPr/>
        </p:nvPicPr>
        <p:blipFill>
          <a:blip r:embed="rId7">
            <a:alphaModFix/>
          </a:blip>
          <a:stretch>
            <a:fillRect/>
          </a:stretch>
        </p:blipFill>
        <p:spPr>
          <a:xfrm>
            <a:off x="4664725" y="2951441"/>
            <a:ext cx="3252223" cy="16659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5"/>
          <p:cNvSpPr txBox="1"/>
          <p:nvPr>
            <p:ph idx="1" type="subTitle"/>
          </p:nvPr>
        </p:nvSpPr>
        <p:spPr>
          <a:xfrm>
            <a:off x="241225" y="360025"/>
            <a:ext cx="81837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770"/>
              <a:buNone/>
            </a:pPr>
            <a:r>
              <a:rPr b="1" lang="en" sz="1700">
                <a:latin typeface="Maven Pro"/>
                <a:ea typeface="Maven Pro"/>
                <a:cs typeface="Maven Pro"/>
                <a:sym typeface="Maven Pro"/>
              </a:rPr>
              <a:t>Renewable v Non-Renewable Energy Sources: Breakdown by Country</a:t>
            </a:r>
            <a:endParaRPr b="1" sz="1700">
              <a:latin typeface="Maven Pro"/>
              <a:ea typeface="Maven Pro"/>
              <a:cs typeface="Maven Pro"/>
              <a:sym typeface="Maven Pro"/>
            </a:endParaRPr>
          </a:p>
        </p:txBody>
      </p:sp>
      <p:sp>
        <p:nvSpPr>
          <p:cNvPr id="387" name="Google Shape;387;p25"/>
          <p:cNvSpPr txBox="1"/>
          <p:nvPr/>
        </p:nvSpPr>
        <p:spPr>
          <a:xfrm>
            <a:off x="545225" y="4742200"/>
            <a:ext cx="6090000" cy="26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aven Pro"/>
                <a:ea typeface="Maven Pro"/>
                <a:cs typeface="Maven Pro"/>
                <a:sym typeface="Maven Pro"/>
              </a:rPr>
              <a:t>Source : </a:t>
            </a:r>
            <a:r>
              <a:rPr lang="en" sz="700">
                <a:solidFill>
                  <a:schemeClr val="lt1"/>
                </a:solidFill>
                <a:uFill>
                  <a:noFill/>
                </a:uFill>
                <a:latin typeface="Maven Pro"/>
                <a:ea typeface="Maven Pro"/>
                <a:cs typeface="Maven Pro"/>
                <a:sym typeface="Maven Pro"/>
                <a:hlinkClick r:id="rId3">
                  <a:extLst>
                    <a:ext uri="{A12FA001-AC4F-418D-AE19-62706E023703}">
                      <ahyp:hlinkClr val="tx"/>
                    </a:ext>
                  </a:extLst>
                </a:hlinkClick>
              </a:rPr>
              <a:t>https://science.nasa.gov/climate-change/causes/</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rPr lang="en" sz="700">
                <a:solidFill>
                  <a:schemeClr val="lt1"/>
                </a:solidFill>
                <a:latin typeface="Maven Pro"/>
                <a:ea typeface="Maven Pro"/>
                <a:cs typeface="Maven Pro"/>
                <a:sym typeface="Maven Pro"/>
              </a:rPr>
              <a:t>https://www.un.org/en/climatechange/raising-ambition/renewable-energy/</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700">
              <a:solidFill>
                <a:schemeClr val="lt1"/>
              </a:solidFill>
              <a:latin typeface="Maven Pro"/>
              <a:ea typeface="Maven Pro"/>
              <a:cs typeface="Maven Pro"/>
              <a:sym typeface="Maven Pro"/>
            </a:endParaRPr>
          </a:p>
        </p:txBody>
      </p:sp>
      <p:sp>
        <p:nvSpPr>
          <p:cNvPr id="388" name="Google Shape;388;p25"/>
          <p:cNvSpPr txBox="1"/>
          <p:nvPr/>
        </p:nvSpPr>
        <p:spPr>
          <a:xfrm>
            <a:off x="1258200" y="867750"/>
            <a:ext cx="6627600" cy="299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Based on the data available, one can observe that between 1992 and 2022, there has been an </a:t>
            </a:r>
            <a:r>
              <a:rPr lang="en" sz="1500">
                <a:solidFill>
                  <a:schemeClr val="lt1"/>
                </a:solidFill>
                <a:latin typeface="Maven Pro"/>
                <a:ea typeface="Maven Pro"/>
                <a:cs typeface="Maven Pro"/>
                <a:sym typeface="Maven Pro"/>
              </a:rPr>
              <a:t>uptick</a:t>
            </a:r>
            <a:r>
              <a:rPr lang="en" sz="1500">
                <a:solidFill>
                  <a:schemeClr val="lt1"/>
                </a:solidFill>
                <a:latin typeface="Maven Pro"/>
                <a:ea typeface="Maven Pro"/>
                <a:cs typeface="Maven Pro"/>
                <a:sym typeface="Maven Pro"/>
              </a:rPr>
              <a:t> towards the </a:t>
            </a:r>
            <a:r>
              <a:rPr lang="en" sz="1500">
                <a:solidFill>
                  <a:schemeClr val="lt1"/>
                </a:solidFill>
                <a:latin typeface="Maven Pro"/>
                <a:ea typeface="Maven Pro"/>
                <a:cs typeface="Maven Pro"/>
                <a:sym typeface="Maven Pro"/>
              </a:rPr>
              <a:t>adoption of renewable energy sources (wind, hydro, solar and biofuel) by the vast majority of the most populous nations in the world.</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However, it is equally undeniable that this is a gradual increase, and all but 2 countries for whom data is available still consume &gt; 80% of their energy from non-renewable energy sources.</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If we want to make a real impact in efforts to fight climate change, there should be increased urgency to increase the rate of adoption of renewable energy sources especially in the most populous countries which are responsible for vast amounts of greenhouse gas emissions.</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lt1"/>
              </a:solidFill>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6"/>
          <p:cNvSpPr txBox="1"/>
          <p:nvPr>
            <p:ph idx="1" type="subTitle"/>
          </p:nvPr>
        </p:nvSpPr>
        <p:spPr>
          <a:xfrm>
            <a:off x="232063" y="158800"/>
            <a:ext cx="81837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770"/>
              <a:buNone/>
            </a:pPr>
            <a:r>
              <a:rPr b="1" lang="en" sz="1700">
                <a:latin typeface="Maven Pro"/>
                <a:ea typeface="Maven Pro"/>
                <a:cs typeface="Maven Pro"/>
                <a:sym typeface="Maven Pro"/>
              </a:rPr>
              <a:t>Energy Sources Trendline: Breakdown by Country</a:t>
            </a:r>
            <a:endParaRPr b="1" sz="1700">
              <a:latin typeface="Maven Pro"/>
              <a:ea typeface="Maven Pro"/>
              <a:cs typeface="Maven Pro"/>
              <a:sym typeface="Maven Pro"/>
            </a:endParaRPr>
          </a:p>
        </p:txBody>
      </p:sp>
      <p:pic>
        <p:nvPicPr>
          <p:cNvPr id="394" name="Google Shape;394;p26"/>
          <p:cNvPicPr preferRelativeResize="0"/>
          <p:nvPr/>
        </p:nvPicPr>
        <p:blipFill>
          <a:blip r:embed="rId3">
            <a:alphaModFix/>
          </a:blip>
          <a:stretch>
            <a:fillRect/>
          </a:stretch>
        </p:blipFill>
        <p:spPr>
          <a:xfrm>
            <a:off x="3018200" y="1295300"/>
            <a:ext cx="3194248" cy="2727450"/>
          </a:xfrm>
          <a:prstGeom prst="rect">
            <a:avLst/>
          </a:prstGeom>
          <a:noFill/>
          <a:ln>
            <a:noFill/>
          </a:ln>
        </p:spPr>
      </p:pic>
      <p:pic>
        <p:nvPicPr>
          <p:cNvPr id="395" name="Google Shape;395;p26"/>
          <p:cNvPicPr preferRelativeResize="0"/>
          <p:nvPr/>
        </p:nvPicPr>
        <p:blipFill>
          <a:blip r:embed="rId4">
            <a:alphaModFix/>
          </a:blip>
          <a:stretch>
            <a:fillRect/>
          </a:stretch>
        </p:blipFill>
        <p:spPr>
          <a:xfrm>
            <a:off x="-33475" y="687550"/>
            <a:ext cx="3103348" cy="2206176"/>
          </a:xfrm>
          <a:prstGeom prst="rect">
            <a:avLst/>
          </a:prstGeom>
          <a:noFill/>
          <a:ln>
            <a:noFill/>
          </a:ln>
        </p:spPr>
      </p:pic>
      <p:pic>
        <p:nvPicPr>
          <p:cNvPr id="396" name="Google Shape;396;p26"/>
          <p:cNvPicPr preferRelativeResize="0"/>
          <p:nvPr/>
        </p:nvPicPr>
        <p:blipFill>
          <a:blip r:embed="rId5">
            <a:alphaModFix/>
          </a:blip>
          <a:stretch>
            <a:fillRect/>
          </a:stretch>
        </p:blipFill>
        <p:spPr>
          <a:xfrm>
            <a:off x="6212450" y="687550"/>
            <a:ext cx="2931552" cy="2206176"/>
          </a:xfrm>
          <a:prstGeom prst="rect">
            <a:avLst/>
          </a:prstGeom>
          <a:noFill/>
          <a:ln>
            <a:noFill/>
          </a:ln>
        </p:spPr>
      </p:pic>
      <p:pic>
        <p:nvPicPr>
          <p:cNvPr id="397" name="Google Shape;397;p26"/>
          <p:cNvPicPr preferRelativeResize="0"/>
          <p:nvPr/>
        </p:nvPicPr>
        <p:blipFill>
          <a:blip r:embed="rId6">
            <a:alphaModFix/>
          </a:blip>
          <a:stretch>
            <a:fillRect/>
          </a:stretch>
        </p:blipFill>
        <p:spPr>
          <a:xfrm>
            <a:off x="6212450" y="3144925"/>
            <a:ext cx="2931550" cy="1998574"/>
          </a:xfrm>
          <a:prstGeom prst="rect">
            <a:avLst/>
          </a:prstGeom>
          <a:noFill/>
          <a:ln>
            <a:noFill/>
          </a:ln>
        </p:spPr>
      </p:pic>
      <p:pic>
        <p:nvPicPr>
          <p:cNvPr id="398" name="Google Shape;398;p26"/>
          <p:cNvPicPr preferRelativeResize="0"/>
          <p:nvPr/>
        </p:nvPicPr>
        <p:blipFill>
          <a:blip r:embed="rId7">
            <a:alphaModFix/>
          </a:blip>
          <a:stretch>
            <a:fillRect/>
          </a:stretch>
        </p:blipFill>
        <p:spPr>
          <a:xfrm>
            <a:off x="0" y="3144925"/>
            <a:ext cx="3103352" cy="1998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7"/>
          <p:cNvSpPr txBox="1"/>
          <p:nvPr>
            <p:ph idx="1" type="subTitle"/>
          </p:nvPr>
        </p:nvSpPr>
        <p:spPr>
          <a:xfrm>
            <a:off x="241225" y="360025"/>
            <a:ext cx="81837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SzPts val="770"/>
              <a:buNone/>
            </a:pPr>
            <a:r>
              <a:rPr b="1" lang="en" sz="1700">
                <a:latin typeface="Maven Pro"/>
                <a:ea typeface="Maven Pro"/>
                <a:cs typeface="Maven Pro"/>
                <a:sym typeface="Maven Pro"/>
              </a:rPr>
              <a:t>Energy Sources Trendline: Breakdown by Country</a:t>
            </a:r>
            <a:endParaRPr b="1" sz="1700">
              <a:latin typeface="Maven Pro"/>
              <a:ea typeface="Maven Pro"/>
              <a:cs typeface="Maven Pro"/>
              <a:sym typeface="Maven Pro"/>
            </a:endParaRPr>
          </a:p>
        </p:txBody>
      </p:sp>
      <p:sp>
        <p:nvSpPr>
          <p:cNvPr id="404" name="Google Shape;404;p27"/>
          <p:cNvSpPr txBox="1"/>
          <p:nvPr/>
        </p:nvSpPr>
        <p:spPr>
          <a:xfrm>
            <a:off x="545225" y="4742200"/>
            <a:ext cx="6090000" cy="26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Maven Pro"/>
                <a:ea typeface="Maven Pro"/>
                <a:cs typeface="Maven Pro"/>
                <a:sym typeface="Maven Pro"/>
              </a:rPr>
              <a:t>Source : </a:t>
            </a:r>
            <a:r>
              <a:rPr lang="en" sz="700">
                <a:solidFill>
                  <a:schemeClr val="lt1"/>
                </a:solidFill>
                <a:uFill>
                  <a:noFill/>
                </a:uFill>
                <a:latin typeface="Maven Pro"/>
                <a:ea typeface="Maven Pro"/>
                <a:cs typeface="Maven Pro"/>
                <a:sym typeface="Maven Pro"/>
                <a:hlinkClick r:id="rId3">
                  <a:extLst>
                    <a:ext uri="{A12FA001-AC4F-418D-AE19-62706E023703}">
                      <ahyp:hlinkClr val="tx"/>
                    </a:ext>
                  </a:extLst>
                </a:hlinkClick>
              </a:rPr>
              <a:t>https://science.nasa.gov/climate-change/causes/</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rPr lang="en" sz="700">
                <a:solidFill>
                  <a:schemeClr val="lt1"/>
                </a:solidFill>
                <a:latin typeface="Maven Pro"/>
                <a:ea typeface="Maven Pro"/>
                <a:cs typeface="Maven Pro"/>
                <a:sym typeface="Maven Pro"/>
              </a:rPr>
              <a:t>https://www.un.org/en/climatechange/raising-ambition/renewable-energy/</a:t>
            </a:r>
            <a:endParaRPr sz="7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700">
              <a:solidFill>
                <a:schemeClr val="lt1"/>
              </a:solidFill>
              <a:latin typeface="Maven Pro"/>
              <a:ea typeface="Maven Pro"/>
              <a:cs typeface="Maven Pro"/>
              <a:sym typeface="Maven Pro"/>
            </a:endParaRPr>
          </a:p>
        </p:txBody>
      </p:sp>
      <p:sp>
        <p:nvSpPr>
          <p:cNvPr id="405" name="Google Shape;405;p27"/>
          <p:cNvSpPr txBox="1"/>
          <p:nvPr/>
        </p:nvSpPr>
        <p:spPr>
          <a:xfrm>
            <a:off x="1207875" y="1219875"/>
            <a:ext cx="6627600" cy="2993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Taking a look at the at the trendline for energy sources when broken down by country, we more or less confirm our observations from the previous slides.</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The most populous nations still consume an overwhelming amount of their energy from non-renewable sources; primarily oil, coal, and gas. </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There is a decline in the use of certain sources such as coal from what might be considered the most technologically advanced nations (US, UK, Germany, etc) but even in decline, their overall consumption </a:t>
            </a:r>
            <a:r>
              <a:rPr lang="en" sz="1500">
                <a:solidFill>
                  <a:schemeClr val="lt1"/>
                </a:solidFill>
                <a:latin typeface="Maven Pro"/>
                <a:ea typeface="Maven Pro"/>
                <a:cs typeface="Maven Pro"/>
                <a:sym typeface="Maven Pro"/>
              </a:rPr>
              <a:t>numbers</a:t>
            </a:r>
            <a:r>
              <a:rPr lang="en" sz="1500">
                <a:solidFill>
                  <a:schemeClr val="lt1"/>
                </a:solidFill>
                <a:latin typeface="Maven Pro"/>
                <a:ea typeface="Maven Pro"/>
                <a:cs typeface="Maven Pro"/>
                <a:sym typeface="Maven Pro"/>
              </a:rPr>
              <a:t> mirror those countries who are trending upwards in their consumption of these ‘undesirable’ sources.</a:t>
            </a:r>
            <a:endParaRPr sz="15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lt1"/>
              </a:solidFill>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8"/>
          <p:cNvSpPr txBox="1"/>
          <p:nvPr>
            <p:ph type="ctrTitle"/>
          </p:nvPr>
        </p:nvSpPr>
        <p:spPr>
          <a:xfrm>
            <a:off x="773700" y="245146"/>
            <a:ext cx="3873900" cy="410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t/>
            </a:r>
            <a:endParaRPr sz="2140"/>
          </a:p>
          <a:p>
            <a:pPr indent="0" lvl="0" marL="0" rtl="0" algn="ctr">
              <a:spcBef>
                <a:spcPts val="0"/>
              </a:spcBef>
              <a:spcAft>
                <a:spcPts val="0"/>
              </a:spcAft>
              <a:buSzPts val="990"/>
              <a:buNone/>
            </a:pPr>
            <a:r>
              <a:t/>
            </a:r>
            <a:endParaRPr sz="2140"/>
          </a:p>
          <a:p>
            <a:pPr indent="0" lvl="0" marL="0" marR="0" rtl="0" algn="l">
              <a:lnSpc>
                <a:spcPct val="100000"/>
              </a:lnSpc>
              <a:spcBef>
                <a:spcPts val="0"/>
              </a:spcBef>
              <a:spcAft>
                <a:spcPts val="0"/>
              </a:spcAft>
              <a:buNone/>
            </a:pPr>
            <a:r>
              <a:rPr lang="en" sz="2000"/>
              <a:t>Summary</a:t>
            </a:r>
            <a:endParaRPr sz="2140"/>
          </a:p>
          <a:p>
            <a:pPr indent="0" lvl="0" marL="0" rtl="0" algn="ctr">
              <a:spcBef>
                <a:spcPts val="0"/>
              </a:spcBef>
              <a:spcAft>
                <a:spcPts val="0"/>
              </a:spcAft>
              <a:buSzPts val="990"/>
              <a:buNone/>
            </a:pPr>
            <a:r>
              <a:t/>
            </a:r>
            <a:endParaRPr sz="2140"/>
          </a:p>
          <a:p>
            <a:pPr indent="0" lvl="0" marL="0" rtl="0" algn="ctr">
              <a:spcBef>
                <a:spcPts val="0"/>
              </a:spcBef>
              <a:spcAft>
                <a:spcPts val="0"/>
              </a:spcAft>
              <a:buSzPts val="990"/>
              <a:buNone/>
            </a:pPr>
            <a:r>
              <a:t/>
            </a:r>
            <a:endParaRPr sz="2140"/>
          </a:p>
        </p:txBody>
      </p:sp>
      <p:sp>
        <p:nvSpPr>
          <p:cNvPr id="411" name="Google Shape;411;p28"/>
          <p:cNvSpPr txBox="1"/>
          <p:nvPr>
            <p:ph idx="1" type="subTitle"/>
          </p:nvPr>
        </p:nvSpPr>
        <p:spPr>
          <a:xfrm>
            <a:off x="773700" y="727200"/>
            <a:ext cx="7895400" cy="4240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 higher GDP tends to be strongly correlated with higher energy consumption</a:t>
            </a:r>
            <a:endParaRPr sz="1700"/>
          </a:p>
          <a:p>
            <a:pPr indent="-336550" lvl="0" marL="457200" rtl="0" algn="l">
              <a:spcBef>
                <a:spcPts val="0"/>
              </a:spcBef>
              <a:spcAft>
                <a:spcPts val="0"/>
              </a:spcAft>
              <a:buSzPts val="1700"/>
              <a:buChar char="●"/>
            </a:pPr>
            <a:r>
              <a:rPr lang="en" sz="1700"/>
              <a:t>A higher population tends to be strongly correlated with higher energy consumption</a:t>
            </a:r>
            <a:endParaRPr sz="1700"/>
          </a:p>
          <a:p>
            <a:pPr indent="-336550" lvl="0" marL="457200" rtl="0" algn="l">
              <a:spcBef>
                <a:spcPts val="0"/>
              </a:spcBef>
              <a:spcAft>
                <a:spcPts val="0"/>
              </a:spcAft>
              <a:buSzPts val="1700"/>
              <a:buChar char="●"/>
            </a:pPr>
            <a:r>
              <a:rPr lang="en" sz="1700"/>
              <a:t>GDP per-capita and energy consumption per-capita tend to be correlated, however, whether the correlation is positive or negative largely depends of the country developing stage as countries with a developing economy tend to have an increased demand for energy to power manufacturing, infrastructure, and urban growth.</a:t>
            </a:r>
            <a:endParaRPr sz="1700"/>
          </a:p>
          <a:p>
            <a:pPr indent="-336550" lvl="0" marL="457200" rtl="0" algn="l">
              <a:spcBef>
                <a:spcPts val="0"/>
              </a:spcBef>
              <a:spcAft>
                <a:spcPts val="0"/>
              </a:spcAft>
              <a:buSzPts val="1700"/>
              <a:buChar char="●"/>
            </a:pPr>
            <a:r>
              <a:rPr lang="en" sz="1700"/>
              <a:t>Countries that are more invested in developing/ leveraging green technologies and that participate in global environmental accords tend to seeing their greenhouse gas emissions decrease as their renewable consumption increases</a:t>
            </a:r>
            <a:endParaRPr sz="1700"/>
          </a:p>
          <a:p>
            <a:pPr indent="-336550" lvl="0" marL="457200" rtl="0" algn="l">
              <a:spcBef>
                <a:spcPts val="0"/>
              </a:spcBef>
              <a:spcAft>
                <a:spcPts val="0"/>
              </a:spcAft>
              <a:buSzPts val="1700"/>
              <a:buChar char="●"/>
            </a:pPr>
            <a:r>
              <a:rPr lang="en" sz="1700"/>
              <a:t>The energy consumption from renewable sources is on the rise among the top 25 most populous nations, but there is still a lot work to be done as he majority of consumption still occurs via non-renewable sources.</a:t>
            </a:r>
            <a:endParaRPr sz="1700"/>
          </a:p>
          <a:p>
            <a:pPr indent="0" lvl="0" marL="0" rtl="0" algn="l">
              <a:spcBef>
                <a:spcPts val="0"/>
              </a:spcBef>
              <a:spcAft>
                <a:spcPts val="0"/>
              </a:spcAft>
              <a:buNone/>
            </a:pPr>
            <a:r>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824000" y="970900"/>
            <a:ext cx="5912100" cy="3812400"/>
          </a:xfrm>
          <a:prstGeom prst="rect">
            <a:avLst/>
          </a:prstGeom>
          <a:no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540"/>
              <a:t>Hypothesis:</a:t>
            </a:r>
            <a:r>
              <a:rPr b="0" lang="en" sz="1540"/>
              <a:t> Since the start of the 20th century, have the energy consumption habits of the world’s most populous countries changed? Is there a correlation between energy consumption and other key socioeconomic factors, such as gross domestic product and population?</a:t>
            </a:r>
            <a:endParaRPr b="0" sz="1540"/>
          </a:p>
          <a:p>
            <a:pPr indent="0" lvl="0" marL="0" rtl="0" algn="l">
              <a:spcBef>
                <a:spcPts val="0"/>
              </a:spcBef>
              <a:spcAft>
                <a:spcPts val="0"/>
              </a:spcAft>
              <a:buSzPts val="990"/>
              <a:buNone/>
            </a:pPr>
            <a:r>
              <a:t/>
            </a:r>
            <a:endParaRPr sz="2040"/>
          </a:p>
          <a:p>
            <a:pPr indent="0" lvl="0" marL="0" rtl="0" algn="l">
              <a:spcBef>
                <a:spcPts val="0"/>
              </a:spcBef>
              <a:spcAft>
                <a:spcPts val="0"/>
              </a:spcAft>
              <a:buSzPts val="990"/>
              <a:buNone/>
            </a:pPr>
            <a:r>
              <a:rPr lang="en" sz="1540"/>
              <a:t>Questions: </a:t>
            </a:r>
            <a:endParaRPr sz="1540"/>
          </a:p>
          <a:p>
            <a:pPr indent="-326390" lvl="0" marL="457200" rtl="0" algn="l">
              <a:spcBef>
                <a:spcPts val="0"/>
              </a:spcBef>
              <a:spcAft>
                <a:spcPts val="0"/>
              </a:spcAft>
              <a:buSzPts val="1540"/>
              <a:buChar char="●"/>
            </a:pPr>
            <a:r>
              <a:rPr b="0" lang="en" sz="1540"/>
              <a:t>Does a country’s energy consumption per capita trend in accordance with its GDP per capita?</a:t>
            </a:r>
            <a:endParaRPr b="0" sz="1540"/>
          </a:p>
          <a:p>
            <a:pPr indent="-326390" lvl="0" marL="457200" rtl="0" algn="l">
              <a:spcBef>
                <a:spcPts val="0"/>
              </a:spcBef>
              <a:spcAft>
                <a:spcPts val="0"/>
              </a:spcAft>
              <a:buSzPts val="1540"/>
              <a:buChar char="●"/>
            </a:pPr>
            <a:r>
              <a:rPr b="0" lang="en" sz="1540"/>
              <a:t>Does a country’s fossil fuel consumption have a statistically significant correlation to its GDP?</a:t>
            </a:r>
            <a:endParaRPr b="0" sz="1540"/>
          </a:p>
          <a:p>
            <a:pPr indent="-326390" lvl="0" marL="457200" rtl="0" algn="l">
              <a:spcBef>
                <a:spcPts val="0"/>
              </a:spcBef>
              <a:spcAft>
                <a:spcPts val="0"/>
              </a:spcAft>
              <a:buSzPts val="1540"/>
              <a:buChar char="●"/>
            </a:pPr>
            <a:r>
              <a:rPr b="0" lang="en" sz="1540"/>
              <a:t>Do a country’s year-over-year changes in total energy consumption trend in-line with its increases/ decreases in population?</a:t>
            </a:r>
            <a:endParaRPr b="0" sz="1540"/>
          </a:p>
          <a:p>
            <a:pPr indent="-345440" lvl="0" marL="457200" rtl="0" algn="l">
              <a:spcBef>
                <a:spcPts val="0"/>
              </a:spcBef>
              <a:spcAft>
                <a:spcPts val="0"/>
              </a:spcAft>
              <a:buSzPts val="1840"/>
              <a:buChar char="●"/>
            </a:pPr>
            <a:r>
              <a:rPr b="0" lang="en" sz="1500"/>
              <a:t>How do greenhouse gas emissions compare to renewable energy consumption</a:t>
            </a:r>
            <a:endParaRPr b="0" sz="1840"/>
          </a:p>
        </p:txBody>
      </p:sp>
      <p:sp>
        <p:nvSpPr>
          <p:cNvPr id="284" name="Google Shape;284;p14"/>
          <p:cNvSpPr txBox="1"/>
          <p:nvPr>
            <p:ph idx="1" type="subTitle"/>
          </p:nvPr>
        </p:nvSpPr>
        <p:spPr>
          <a:xfrm>
            <a:off x="824000" y="359975"/>
            <a:ext cx="4255500" cy="695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Maven Pro"/>
                <a:ea typeface="Maven Pro"/>
                <a:cs typeface="Maven Pro"/>
                <a:sym typeface="Maven Pro"/>
              </a:rPr>
              <a:t>Hypothesis &amp; Questions</a:t>
            </a:r>
            <a:endParaRPr b="1" sz="2000">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idx="1" type="subTitle"/>
          </p:nvPr>
        </p:nvSpPr>
        <p:spPr>
          <a:xfrm>
            <a:off x="824000" y="359975"/>
            <a:ext cx="5964300" cy="695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Maven Pro"/>
                <a:ea typeface="Maven Pro"/>
                <a:cs typeface="Maven Pro"/>
                <a:sym typeface="Maven Pro"/>
              </a:rPr>
              <a:t>Dataset Selection, Ethics, &amp; Bias Consideration</a:t>
            </a:r>
            <a:endParaRPr b="1" sz="2000">
              <a:latin typeface="Maven Pro"/>
              <a:ea typeface="Maven Pro"/>
              <a:cs typeface="Maven Pro"/>
              <a:sym typeface="Maven Pro"/>
            </a:endParaRPr>
          </a:p>
        </p:txBody>
      </p:sp>
      <p:sp>
        <p:nvSpPr>
          <p:cNvPr id="290" name="Google Shape;290;p15"/>
          <p:cNvSpPr txBox="1"/>
          <p:nvPr>
            <p:ph type="ctrTitle"/>
          </p:nvPr>
        </p:nvSpPr>
        <p:spPr>
          <a:xfrm>
            <a:off x="824000" y="746000"/>
            <a:ext cx="7122300" cy="4245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540"/>
              <a:t>Dataset</a:t>
            </a:r>
            <a:r>
              <a:rPr lang="en" sz="1540"/>
              <a:t>:</a:t>
            </a:r>
            <a:r>
              <a:rPr b="0" lang="en" sz="1540"/>
              <a:t> </a:t>
            </a:r>
            <a:r>
              <a:rPr b="0" lang="en" sz="1240"/>
              <a:t>The dataset used for our analysis was sourced from Kaggle</a:t>
            </a:r>
            <a:endParaRPr b="0" sz="1240"/>
          </a:p>
          <a:p>
            <a:pPr indent="0" lvl="0" marL="0" rtl="0" algn="l">
              <a:spcBef>
                <a:spcPts val="0"/>
              </a:spcBef>
              <a:spcAft>
                <a:spcPts val="0"/>
              </a:spcAft>
              <a:buSzPts val="990"/>
              <a:buNone/>
            </a:pPr>
            <a:r>
              <a:t/>
            </a:r>
            <a:endParaRPr b="0" sz="1540"/>
          </a:p>
          <a:p>
            <a:pPr indent="0" lvl="0" marL="0" rtl="0" algn="l">
              <a:spcBef>
                <a:spcPts val="0"/>
              </a:spcBef>
              <a:spcAft>
                <a:spcPts val="0"/>
              </a:spcAft>
              <a:buSzPts val="990"/>
              <a:buNone/>
            </a:pPr>
            <a:r>
              <a:rPr b="0" lang="en" sz="1540" u="sng">
                <a:solidFill>
                  <a:srgbClr val="0000FF"/>
                </a:solidFill>
                <a:hlinkClick r:id="rId3">
                  <a:extLst>
                    <a:ext uri="{A12FA001-AC4F-418D-AE19-62706E023703}">
                      <ahyp:hlinkClr val="tx"/>
                    </a:ext>
                  </a:extLst>
                </a:hlinkClick>
              </a:rPr>
              <a:t>World Energy Consumption</a:t>
            </a:r>
            <a:endParaRPr sz="2040"/>
          </a:p>
          <a:p>
            <a:pPr indent="0" lvl="0" marL="0" rtl="0" algn="l">
              <a:spcBef>
                <a:spcPts val="0"/>
              </a:spcBef>
              <a:spcAft>
                <a:spcPts val="0"/>
              </a:spcAft>
              <a:buSzPts val="990"/>
              <a:buNone/>
            </a:pPr>
            <a:r>
              <a:t/>
            </a:r>
            <a:endParaRPr sz="2040"/>
          </a:p>
          <a:p>
            <a:pPr indent="0" lvl="0" marL="0" rtl="0" algn="l">
              <a:spcBef>
                <a:spcPts val="0"/>
              </a:spcBef>
              <a:spcAft>
                <a:spcPts val="0"/>
              </a:spcAft>
              <a:buSzPts val="990"/>
              <a:buNone/>
            </a:pPr>
            <a:r>
              <a:rPr lang="en" sz="1540"/>
              <a:t>Data ethics and bias considerations</a:t>
            </a:r>
            <a:r>
              <a:rPr lang="en" sz="1540"/>
              <a:t>: </a:t>
            </a:r>
            <a:endParaRPr b="0" sz="1240"/>
          </a:p>
          <a:p>
            <a:pPr indent="-307340" lvl="0" marL="457200" rtl="0" algn="l">
              <a:spcBef>
                <a:spcPts val="0"/>
              </a:spcBef>
              <a:spcAft>
                <a:spcPts val="0"/>
              </a:spcAft>
              <a:buSzPts val="1240"/>
              <a:buChar char="●"/>
            </a:pPr>
            <a:r>
              <a:rPr b="0" lang="en" sz="1240"/>
              <a:t>The data is derived from multiple sources, and the dataset has been updated as new data has become available. </a:t>
            </a:r>
            <a:endParaRPr b="0" sz="1240"/>
          </a:p>
          <a:p>
            <a:pPr indent="-307340" lvl="0" marL="457200" rtl="0" algn="l">
              <a:spcBef>
                <a:spcPts val="0"/>
              </a:spcBef>
              <a:spcAft>
                <a:spcPts val="0"/>
              </a:spcAft>
              <a:buSzPts val="1240"/>
              <a:buChar char="●"/>
            </a:pPr>
            <a:r>
              <a:rPr b="0" lang="en" sz="1240"/>
              <a:t>In an attempt to have a tenable scope for the project and avoid bias as much as possible, we decided to limit our analysis to the </a:t>
            </a:r>
            <a:r>
              <a:rPr b="0" lang="en" sz="1240" u="sng">
                <a:solidFill>
                  <a:srgbClr val="0000FF"/>
                </a:solidFill>
                <a:hlinkClick r:id="rId4">
                  <a:extLst>
                    <a:ext uri="{A12FA001-AC4F-418D-AE19-62706E023703}">
                      <ahyp:hlinkClr val="tx"/>
                    </a:ext>
                  </a:extLst>
                </a:hlinkClick>
              </a:rPr>
              <a:t>world's 25 most populous countries</a:t>
            </a:r>
            <a:r>
              <a:rPr b="0" lang="en" sz="1240"/>
              <a:t>. </a:t>
            </a:r>
            <a:endParaRPr b="0" sz="1240"/>
          </a:p>
          <a:p>
            <a:pPr indent="-307340" lvl="1" marL="914400" rtl="0" algn="l">
              <a:spcBef>
                <a:spcPts val="0"/>
              </a:spcBef>
              <a:spcAft>
                <a:spcPts val="0"/>
              </a:spcAft>
              <a:buSzPts val="1240"/>
              <a:buChar char="○"/>
            </a:pPr>
            <a:r>
              <a:rPr b="0" lang="en" sz="1240"/>
              <a:t>The population data is an aggregation based on information collected by the </a:t>
            </a:r>
            <a:r>
              <a:rPr b="0" lang="en" sz="1240" u="sng">
                <a:solidFill>
                  <a:srgbClr val="0000FF"/>
                </a:solidFill>
                <a:hlinkClick r:id="rId5">
                  <a:extLst>
                    <a:ext uri="{A12FA001-AC4F-418D-AE19-62706E023703}">
                      <ahyp:hlinkClr val="tx"/>
                    </a:ext>
                  </a:extLst>
                </a:hlinkClick>
              </a:rPr>
              <a:t>U.N.</a:t>
            </a:r>
            <a:r>
              <a:rPr b="0" lang="en" sz="1240"/>
              <a:t> </a:t>
            </a:r>
            <a:endParaRPr b="0" sz="1240"/>
          </a:p>
          <a:p>
            <a:pPr indent="-307340" lvl="0" marL="457200" rtl="0" algn="l">
              <a:spcBef>
                <a:spcPts val="0"/>
              </a:spcBef>
              <a:spcAft>
                <a:spcPts val="0"/>
              </a:spcAft>
              <a:buSzPts val="1240"/>
              <a:buChar char="●"/>
            </a:pPr>
            <a:r>
              <a:rPr b="0" lang="en" sz="1240"/>
              <a:t>The types of energy a country consumed, in what year consumption of that energy began, annual gross domestic product, and geographic location had no bearing on the determination of a country's inclusion in the project. </a:t>
            </a:r>
            <a:endParaRPr b="0" sz="1240"/>
          </a:p>
          <a:p>
            <a:pPr indent="-307340" lvl="0" marL="457200" rtl="0" algn="l">
              <a:spcBef>
                <a:spcPts val="0"/>
              </a:spcBef>
              <a:spcAft>
                <a:spcPts val="0"/>
              </a:spcAft>
              <a:buSzPts val="1240"/>
              <a:buChar char="●"/>
            </a:pPr>
            <a:r>
              <a:rPr b="0" lang="en" sz="1240"/>
              <a:t>Further, from a data ethics standpoint, the World Energy Consumption dataset was selected because it is comprised of publicly available data, and the code used to ingest + process the data is provided by the authors. This combination ensures that users of the dataset have full visibility into how the data is being handled from beginning to end.</a:t>
            </a:r>
            <a:endParaRPr b="0" sz="12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ctrTitle"/>
          </p:nvPr>
        </p:nvSpPr>
        <p:spPr>
          <a:xfrm>
            <a:off x="67025" y="811825"/>
            <a:ext cx="4919100" cy="413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1540" u="sng">
                <a:solidFill>
                  <a:srgbClr val="0000FF"/>
                </a:solidFill>
                <a:hlinkClick r:id="rId3">
                  <a:extLst>
                    <a:ext uri="{A12FA001-AC4F-418D-AE19-62706E023703}">
                      <ahyp:hlinkClr val="tx"/>
                    </a:ext>
                  </a:extLst>
                </a:hlinkClick>
              </a:rPr>
              <a:t>Github Repo</a:t>
            </a:r>
            <a:endParaRPr b="0" sz="1240">
              <a:solidFill>
                <a:srgbClr val="0000FF"/>
              </a:solidFill>
            </a:endParaRPr>
          </a:p>
          <a:p>
            <a:pPr indent="0" lvl="0" marL="0" rtl="0" algn="l">
              <a:spcBef>
                <a:spcPts val="0"/>
              </a:spcBef>
              <a:spcAft>
                <a:spcPts val="0"/>
              </a:spcAft>
              <a:buSzPts val="990"/>
              <a:buNone/>
            </a:pPr>
            <a:r>
              <a:t/>
            </a:r>
            <a:endParaRPr sz="2040"/>
          </a:p>
          <a:p>
            <a:pPr indent="0" lvl="0" marL="0" rtl="0" algn="l">
              <a:spcBef>
                <a:spcPts val="0"/>
              </a:spcBef>
              <a:spcAft>
                <a:spcPts val="0"/>
              </a:spcAft>
              <a:buSzPts val="990"/>
              <a:buNone/>
            </a:pPr>
            <a:r>
              <a:rPr lang="en" sz="1540"/>
              <a:t>Data Ingestion process</a:t>
            </a:r>
            <a:r>
              <a:rPr lang="en" sz="1540"/>
              <a:t>: </a:t>
            </a:r>
            <a:endParaRPr sz="1540"/>
          </a:p>
          <a:p>
            <a:pPr indent="-307340" lvl="0" marL="457200" rtl="0" algn="l">
              <a:spcBef>
                <a:spcPts val="0"/>
              </a:spcBef>
              <a:spcAft>
                <a:spcPts val="0"/>
              </a:spcAft>
              <a:buSzPts val="1240"/>
              <a:buChar char="●"/>
            </a:pPr>
            <a:r>
              <a:rPr b="0" lang="en" sz="1240"/>
              <a:t>The data that powers our analysis is housed within a PostgreSQL database that can be hosted locally</a:t>
            </a:r>
            <a:endParaRPr b="0" sz="1240"/>
          </a:p>
          <a:p>
            <a:pPr indent="-307340" lvl="1" marL="914400" rtl="0" algn="l">
              <a:spcBef>
                <a:spcPts val="0"/>
              </a:spcBef>
              <a:spcAft>
                <a:spcPts val="0"/>
              </a:spcAft>
              <a:buSzPts val="1240"/>
              <a:buChar char="○"/>
            </a:pPr>
            <a:r>
              <a:rPr b="0" lang="en" sz="1240"/>
              <a:t>The ‘global-energy-cons-data.csv’ file located in the repo is an abridged version of the larger dataset</a:t>
            </a:r>
            <a:endParaRPr b="0" sz="1240"/>
          </a:p>
          <a:p>
            <a:pPr indent="-307340" lvl="1" marL="914400" rtl="0" algn="l">
              <a:spcBef>
                <a:spcPts val="0"/>
              </a:spcBef>
              <a:spcAft>
                <a:spcPts val="0"/>
              </a:spcAft>
              <a:buSzPts val="1240"/>
              <a:buChar char="○"/>
            </a:pPr>
            <a:r>
              <a:rPr b="0" lang="en" sz="1240"/>
              <a:t>The primary .ipynb file within the repo reads in the CSV and performs necessary data hygiene functions, and then writes the updated dataset to the ‘postgres_table.csv file</a:t>
            </a:r>
            <a:endParaRPr b="0" sz="1240"/>
          </a:p>
          <a:p>
            <a:pPr indent="-307340" lvl="0" marL="457200" rtl="0" algn="l">
              <a:spcBef>
                <a:spcPts val="0"/>
              </a:spcBef>
              <a:spcAft>
                <a:spcPts val="0"/>
              </a:spcAft>
              <a:buSzPts val="1240"/>
              <a:buChar char="●"/>
            </a:pPr>
            <a:r>
              <a:rPr b="0" lang="en" sz="1240"/>
              <a:t>The ‘energy_data_schema.sql’ file within the repo contains the SQL code needed to create a table within your PostgreSQL database to store the data</a:t>
            </a:r>
            <a:endParaRPr b="0" sz="1240"/>
          </a:p>
          <a:p>
            <a:pPr indent="-307340" lvl="1" marL="914400" rtl="0" algn="l">
              <a:spcBef>
                <a:spcPts val="0"/>
              </a:spcBef>
              <a:spcAft>
                <a:spcPts val="0"/>
              </a:spcAft>
              <a:buSzPts val="1240"/>
              <a:buChar char="○"/>
            </a:pPr>
            <a:r>
              <a:rPr b="0" lang="en" sz="1240"/>
              <a:t>The ‘postgres_table.csv’ file can be used to populate the table once it is created</a:t>
            </a:r>
            <a:endParaRPr b="0" sz="1240"/>
          </a:p>
          <a:p>
            <a:pPr indent="-307340" lvl="0" marL="457200" rtl="0" algn="l">
              <a:spcBef>
                <a:spcPts val="0"/>
              </a:spcBef>
              <a:spcAft>
                <a:spcPts val="0"/>
              </a:spcAft>
              <a:buSzPts val="1240"/>
              <a:buChar char="●"/>
            </a:pPr>
            <a:r>
              <a:rPr b="0" lang="en" sz="1240"/>
              <a:t>Once the PostgreSQL </a:t>
            </a:r>
            <a:r>
              <a:rPr b="0" lang="en" sz="1240"/>
              <a:t>database is configured, the primary ipynb file within the repo contains logic for reading the database via SQLAlchemy </a:t>
            </a:r>
            <a:endParaRPr b="0" sz="1240"/>
          </a:p>
        </p:txBody>
      </p:sp>
      <p:sp>
        <p:nvSpPr>
          <p:cNvPr id="296" name="Google Shape;296;p16"/>
          <p:cNvSpPr txBox="1"/>
          <p:nvPr>
            <p:ph idx="1" type="subTitle"/>
          </p:nvPr>
        </p:nvSpPr>
        <p:spPr>
          <a:xfrm>
            <a:off x="67025" y="370950"/>
            <a:ext cx="5555400" cy="695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Maven Pro"/>
                <a:ea typeface="Maven Pro"/>
                <a:cs typeface="Maven Pro"/>
                <a:sym typeface="Maven Pro"/>
              </a:rPr>
              <a:t>ETL Process Overview</a:t>
            </a:r>
            <a:endParaRPr b="1" sz="2000">
              <a:latin typeface="Maven Pro"/>
              <a:ea typeface="Maven Pro"/>
              <a:cs typeface="Maven Pro"/>
              <a:sym typeface="Maven Pro"/>
            </a:endParaRPr>
          </a:p>
        </p:txBody>
      </p:sp>
      <p:pic>
        <p:nvPicPr>
          <p:cNvPr id="297" name="Google Shape;297;p16"/>
          <p:cNvPicPr preferRelativeResize="0"/>
          <p:nvPr/>
        </p:nvPicPr>
        <p:blipFill>
          <a:blip r:embed="rId4">
            <a:alphaModFix/>
          </a:blip>
          <a:stretch>
            <a:fillRect/>
          </a:stretch>
        </p:blipFill>
        <p:spPr>
          <a:xfrm>
            <a:off x="5042775" y="2055050"/>
            <a:ext cx="2527850" cy="198007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98" name="Google Shape;298;p16"/>
          <p:cNvPicPr preferRelativeResize="0"/>
          <p:nvPr/>
        </p:nvPicPr>
        <p:blipFill>
          <a:blip r:embed="rId5">
            <a:alphaModFix/>
          </a:blip>
          <a:stretch>
            <a:fillRect/>
          </a:stretch>
        </p:blipFill>
        <p:spPr>
          <a:xfrm>
            <a:off x="4597675" y="227325"/>
            <a:ext cx="4412150" cy="142505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99" name="Google Shape;299;p16"/>
          <p:cNvPicPr preferRelativeResize="0"/>
          <p:nvPr/>
        </p:nvPicPr>
        <p:blipFill>
          <a:blip r:embed="rId6">
            <a:alphaModFix/>
          </a:blip>
          <a:stretch>
            <a:fillRect/>
          </a:stretch>
        </p:blipFill>
        <p:spPr>
          <a:xfrm>
            <a:off x="7706824" y="1833675"/>
            <a:ext cx="1303000" cy="261764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idx="1" type="subTitle"/>
          </p:nvPr>
        </p:nvSpPr>
        <p:spPr>
          <a:xfrm>
            <a:off x="378475" y="245800"/>
            <a:ext cx="49446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000">
                <a:latin typeface="Maven Pro"/>
                <a:ea typeface="Maven Pro"/>
                <a:cs typeface="Maven Pro"/>
                <a:sym typeface="Maven Pro"/>
              </a:rPr>
              <a:t>Analysis: Energy Consumption vs GDP</a:t>
            </a:r>
            <a:endParaRPr b="1" sz="2000">
              <a:latin typeface="Maven Pro"/>
              <a:ea typeface="Maven Pro"/>
              <a:cs typeface="Maven Pro"/>
              <a:sym typeface="Maven Pro"/>
            </a:endParaRPr>
          </a:p>
        </p:txBody>
      </p:sp>
      <p:sp>
        <p:nvSpPr>
          <p:cNvPr id="305" name="Google Shape;305;p17"/>
          <p:cNvSpPr txBox="1"/>
          <p:nvPr>
            <p:ph type="ctrTitle"/>
          </p:nvPr>
        </p:nvSpPr>
        <p:spPr>
          <a:xfrm>
            <a:off x="2356225" y="2741175"/>
            <a:ext cx="989100" cy="292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0" sz="1540"/>
          </a:p>
          <a:p>
            <a:pPr indent="0" lvl="0" marL="0" rtl="0" algn="l">
              <a:spcBef>
                <a:spcPts val="0"/>
              </a:spcBef>
              <a:spcAft>
                <a:spcPts val="0"/>
              </a:spcAft>
              <a:buSzPts val="990"/>
              <a:buNone/>
            </a:pPr>
            <a:r>
              <a:t/>
            </a:r>
            <a:endParaRPr b="0" sz="1240"/>
          </a:p>
          <a:p>
            <a:pPr indent="0" lvl="0" marL="0" rtl="0" algn="l">
              <a:spcBef>
                <a:spcPts val="0"/>
              </a:spcBef>
              <a:spcAft>
                <a:spcPts val="0"/>
              </a:spcAft>
              <a:buSzPts val="990"/>
              <a:buNone/>
            </a:pPr>
            <a:r>
              <a:rPr lang="en" sz="1540"/>
              <a:t>Results</a:t>
            </a:r>
            <a:r>
              <a:rPr lang="en" sz="1540"/>
              <a:t>: </a:t>
            </a:r>
            <a:endParaRPr sz="1540"/>
          </a:p>
          <a:p>
            <a:pPr indent="0" lvl="0" marL="0" rtl="0" algn="l">
              <a:spcBef>
                <a:spcPts val="0"/>
              </a:spcBef>
              <a:spcAft>
                <a:spcPts val="0"/>
              </a:spcAft>
              <a:buSzPts val="990"/>
              <a:buNone/>
            </a:pPr>
            <a:r>
              <a:t/>
            </a:r>
            <a:endParaRPr sz="1540"/>
          </a:p>
          <a:p>
            <a:pPr indent="0" lvl="0" marL="0" rtl="0" algn="l">
              <a:lnSpc>
                <a:spcPct val="115000"/>
              </a:lnSpc>
              <a:spcBef>
                <a:spcPts val="0"/>
              </a:spcBef>
              <a:spcAft>
                <a:spcPts val="0"/>
              </a:spcAft>
              <a:buNone/>
            </a:pPr>
            <a:r>
              <a:t/>
            </a:r>
            <a:endParaRPr b="0" sz="1050">
              <a:latin typeface="Arial"/>
              <a:ea typeface="Arial"/>
              <a:cs typeface="Arial"/>
              <a:sym typeface="Arial"/>
            </a:endParaRPr>
          </a:p>
          <a:p>
            <a:pPr indent="0" lvl="0" marL="457200" rtl="0" algn="l">
              <a:spcBef>
                <a:spcPts val="0"/>
              </a:spcBef>
              <a:spcAft>
                <a:spcPts val="0"/>
              </a:spcAft>
              <a:buNone/>
            </a:pPr>
            <a:r>
              <a:t/>
            </a:r>
            <a:endParaRPr b="0" sz="1240"/>
          </a:p>
        </p:txBody>
      </p:sp>
      <p:pic>
        <p:nvPicPr>
          <p:cNvPr id="306" name="Google Shape;306;p17"/>
          <p:cNvPicPr preferRelativeResize="0"/>
          <p:nvPr/>
        </p:nvPicPr>
        <p:blipFill>
          <a:blip r:embed="rId3">
            <a:alphaModFix/>
          </a:blip>
          <a:stretch>
            <a:fillRect/>
          </a:stretch>
        </p:blipFill>
        <p:spPr>
          <a:xfrm>
            <a:off x="6295375" y="3321375"/>
            <a:ext cx="2647900" cy="1690825"/>
          </a:xfrm>
          <a:prstGeom prst="rect">
            <a:avLst/>
          </a:prstGeom>
          <a:noFill/>
          <a:ln>
            <a:noFill/>
          </a:ln>
        </p:spPr>
      </p:pic>
      <p:pic>
        <p:nvPicPr>
          <p:cNvPr id="307" name="Google Shape;307;p17"/>
          <p:cNvPicPr preferRelativeResize="0"/>
          <p:nvPr/>
        </p:nvPicPr>
        <p:blipFill>
          <a:blip r:embed="rId4">
            <a:alphaModFix/>
          </a:blip>
          <a:stretch>
            <a:fillRect/>
          </a:stretch>
        </p:blipFill>
        <p:spPr>
          <a:xfrm>
            <a:off x="3377750" y="3321367"/>
            <a:ext cx="2647901" cy="1690834"/>
          </a:xfrm>
          <a:prstGeom prst="rect">
            <a:avLst/>
          </a:prstGeom>
          <a:noFill/>
          <a:ln>
            <a:noFill/>
          </a:ln>
        </p:spPr>
      </p:pic>
      <p:pic>
        <p:nvPicPr>
          <p:cNvPr id="308" name="Google Shape;308;p17"/>
          <p:cNvPicPr preferRelativeResize="0"/>
          <p:nvPr/>
        </p:nvPicPr>
        <p:blipFill>
          <a:blip r:embed="rId5">
            <a:alphaModFix/>
          </a:blip>
          <a:stretch>
            <a:fillRect/>
          </a:stretch>
        </p:blipFill>
        <p:spPr>
          <a:xfrm>
            <a:off x="6295375" y="2741175"/>
            <a:ext cx="2647900" cy="588950"/>
          </a:xfrm>
          <a:prstGeom prst="rect">
            <a:avLst/>
          </a:prstGeom>
          <a:noFill/>
          <a:ln>
            <a:noFill/>
          </a:ln>
        </p:spPr>
      </p:pic>
      <p:pic>
        <p:nvPicPr>
          <p:cNvPr id="309" name="Google Shape;309;p17"/>
          <p:cNvPicPr preferRelativeResize="0"/>
          <p:nvPr/>
        </p:nvPicPr>
        <p:blipFill>
          <a:blip r:embed="rId6">
            <a:alphaModFix/>
          </a:blip>
          <a:stretch>
            <a:fillRect/>
          </a:stretch>
        </p:blipFill>
        <p:spPr>
          <a:xfrm>
            <a:off x="6295375" y="245800"/>
            <a:ext cx="2647900" cy="514725"/>
          </a:xfrm>
          <a:prstGeom prst="rect">
            <a:avLst/>
          </a:prstGeom>
          <a:noFill/>
          <a:ln>
            <a:noFill/>
          </a:ln>
        </p:spPr>
      </p:pic>
      <p:pic>
        <p:nvPicPr>
          <p:cNvPr id="310" name="Google Shape;310;p17"/>
          <p:cNvPicPr preferRelativeResize="0"/>
          <p:nvPr/>
        </p:nvPicPr>
        <p:blipFill>
          <a:blip r:embed="rId7">
            <a:alphaModFix/>
          </a:blip>
          <a:stretch>
            <a:fillRect/>
          </a:stretch>
        </p:blipFill>
        <p:spPr>
          <a:xfrm>
            <a:off x="3377750" y="2741175"/>
            <a:ext cx="2647900" cy="588950"/>
          </a:xfrm>
          <a:prstGeom prst="rect">
            <a:avLst/>
          </a:prstGeom>
          <a:noFill/>
          <a:ln>
            <a:noFill/>
          </a:ln>
        </p:spPr>
      </p:pic>
      <p:pic>
        <p:nvPicPr>
          <p:cNvPr id="311" name="Google Shape;311;p17"/>
          <p:cNvPicPr preferRelativeResize="0"/>
          <p:nvPr/>
        </p:nvPicPr>
        <p:blipFill>
          <a:blip r:embed="rId8">
            <a:alphaModFix/>
          </a:blip>
          <a:stretch>
            <a:fillRect/>
          </a:stretch>
        </p:blipFill>
        <p:spPr>
          <a:xfrm>
            <a:off x="6295376" y="760525"/>
            <a:ext cx="2647900" cy="1756300"/>
          </a:xfrm>
          <a:prstGeom prst="rect">
            <a:avLst/>
          </a:prstGeom>
          <a:noFill/>
          <a:ln>
            <a:noFill/>
          </a:ln>
        </p:spPr>
      </p:pic>
      <p:sp>
        <p:nvSpPr>
          <p:cNvPr id="312" name="Google Shape;312;p17"/>
          <p:cNvSpPr txBox="1"/>
          <p:nvPr>
            <p:ph type="ctrTitle"/>
          </p:nvPr>
        </p:nvSpPr>
        <p:spPr>
          <a:xfrm>
            <a:off x="378475" y="1112938"/>
            <a:ext cx="5508000" cy="1793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1200">
              <a:latin typeface="Arial"/>
              <a:ea typeface="Arial"/>
              <a:cs typeface="Arial"/>
              <a:sym typeface="Arial"/>
            </a:endParaRPr>
          </a:p>
          <a:p>
            <a:pPr indent="0" lvl="0" marL="0" rtl="0" algn="l">
              <a:lnSpc>
                <a:spcPct val="115000"/>
              </a:lnSpc>
              <a:spcBef>
                <a:spcPts val="1200"/>
              </a:spcBef>
              <a:spcAft>
                <a:spcPts val="0"/>
              </a:spcAft>
              <a:buNone/>
            </a:pPr>
            <a:r>
              <a:rPr b="0" lang="en" sz="1200">
                <a:latin typeface="Arial"/>
                <a:ea typeface="Arial"/>
                <a:cs typeface="Arial"/>
                <a:sym typeface="Arial"/>
              </a:rPr>
              <a:t>GDP stands for Gross domestic product which is often used to measure a country’s economic health.</a:t>
            </a:r>
            <a:endParaRPr b="0" sz="1200">
              <a:latin typeface="Arial"/>
              <a:ea typeface="Arial"/>
              <a:cs typeface="Arial"/>
              <a:sym typeface="Arial"/>
            </a:endParaRPr>
          </a:p>
          <a:p>
            <a:pPr indent="0" lvl="0" marL="0" rtl="0" algn="l">
              <a:lnSpc>
                <a:spcPct val="115000"/>
              </a:lnSpc>
              <a:spcBef>
                <a:spcPts val="1200"/>
              </a:spcBef>
              <a:spcAft>
                <a:spcPts val="0"/>
              </a:spcAft>
              <a:buNone/>
            </a:pPr>
            <a:r>
              <a:rPr b="0" lang="en" sz="1200">
                <a:latin typeface="Arial"/>
                <a:ea typeface="Arial"/>
                <a:cs typeface="Arial"/>
                <a:sym typeface="Arial"/>
              </a:rPr>
              <a:t>We calculated the Pearson correlation coefficient to gauge the strength and direction of the linear relationship between energy consumption and GDP. A positive correlation indicates that as energy consumption rises, GDP typically increases as well, while a negative correlation would suggest the opposite effect. Among the countries studied, approximately two-thirds exhibit a direct correlation, showcasing that higher GDP tends to align with higher energy consumption.</a:t>
            </a:r>
            <a:endParaRPr b="0" sz="1200">
              <a:latin typeface="Arial"/>
              <a:ea typeface="Arial"/>
              <a:cs typeface="Arial"/>
              <a:sym typeface="Arial"/>
            </a:endParaRPr>
          </a:p>
          <a:p>
            <a:pPr indent="0" lvl="0" marL="0" rtl="0" algn="l">
              <a:spcBef>
                <a:spcPts val="1200"/>
              </a:spcBef>
              <a:spcAft>
                <a:spcPts val="0"/>
              </a:spcAft>
              <a:buSzPts val="990"/>
              <a:buNone/>
            </a:pPr>
            <a:r>
              <a:t/>
            </a:r>
            <a:endParaRPr b="0" sz="1200">
              <a:latin typeface="Arial"/>
              <a:ea typeface="Arial"/>
              <a:cs typeface="Arial"/>
              <a:sym typeface="Arial"/>
            </a:endParaRPr>
          </a:p>
          <a:p>
            <a:pPr indent="0" lvl="0" marL="0" rtl="0" algn="l">
              <a:spcBef>
                <a:spcPts val="0"/>
              </a:spcBef>
              <a:spcAft>
                <a:spcPts val="0"/>
              </a:spcAft>
              <a:buSzPts val="990"/>
              <a:buNone/>
            </a:pPr>
            <a:r>
              <a:t/>
            </a:r>
            <a:endParaRPr b="0" sz="1200">
              <a:latin typeface="Arial"/>
              <a:ea typeface="Arial"/>
              <a:cs typeface="Arial"/>
              <a:sym typeface="Arial"/>
            </a:endParaRPr>
          </a:p>
          <a:p>
            <a:pPr indent="0" lvl="0" marL="457200" rtl="0" algn="l">
              <a:spcBef>
                <a:spcPts val="0"/>
              </a:spcBef>
              <a:spcAft>
                <a:spcPts val="0"/>
              </a:spcAft>
              <a:buNone/>
            </a:pPr>
            <a:r>
              <a:t/>
            </a:r>
            <a:endParaRPr b="0" sz="1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8"/>
          <p:cNvSpPr txBox="1"/>
          <p:nvPr/>
        </p:nvSpPr>
        <p:spPr>
          <a:xfrm>
            <a:off x="586400" y="386800"/>
            <a:ext cx="86664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00">
              <a:solidFill>
                <a:schemeClr val="dk2"/>
              </a:solidFill>
              <a:latin typeface="Nunito"/>
              <a:ea typeface="Nunito"/>
              <a:cs typeface="Nunito"/>
              <a:sym typeface="Nunito"/>
            </a:endParaRPr>
          </a:p>
        </p:txBody>
      </p:sp>
      <p:sp>
        <p:nvSpPr>
          <p:cNvPr id="318" name="Google Shape;318;p18"/>
          <p:cNvSpPr txBox="1"/>
          <p:nvPr/>
        </p:nvSpPr>
        <p:spPr>
          <a:xfrm>
            <a:off x="510825" y="594500"/>
            <a:ext cx="4968000" cy="495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Does a country’s energy consumption trend in accordance with its population i.e. as population increases, does energy consumption increase?</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lnSpc>
                <a:spcPct val="115000"/>
              </a:lnSpc>
              <a:spcBef>
                <a:spcPts val="0"/>
              </a:spcBef>
              <a:spcAft>
                <a:spcPts val="0"/>
              </a:spcAft>
              <a:buNone/>
            </a:pPr>
            <a:r>
              <a:t/>
            </a:r>
            <a:endParaRPr sz="1200">
              <a:solidFill>
                <a:schemeClr val="lt1"/>
              </a:solidFill>
            </a:endParaRPr>
          </a:p>
          <a:p>
            <a:pPr indent="0" lvl="0" marL="0" rtl="0" algn="l">
              <a:spcBef>
                <a:spcPts val="0"/>
              </a:spcBef>
              <a:spcAft>
                <a:spcPts val="0"/>
              </a:spcAft>
              <a:buClr>
                <a:srgbClr val="000000"/>
              </a:buClr>
              <a:buSzPts val="990"/>
              <a:buFont typeface="Arial"/>
              <a:buNone/>
            </a:pPr>
            <a:r>
              <a:t/>
            </a:r>
            <a:endParaRPr b="1" sz="1200">
              <a:solidFill>
                <a:schemeClr val="lt1"/>
              </a:solidFill>
            </a:endParaRPr>
          </a:p>
        </p:txBody>
      </p:sp>
      <p:sp>
        <p:nvSpPr>
          <p:cNvPr id="319" name="Google Shape;319;p18"/>
          <p:cNvSpPr txBox="1"/>
          <p:nvPr/>
        </p:nvSpPr>
        <p:spPr>
          <a:xfrm>
            <a:off x="510825" y="1206438"/>
            <a:ext cx="4741500" cy="1085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solidFill>
                  <a:schemeClr val="lt1"/>
                </a:solidFill>
              </a:rPr>
              <a:t>We analyzed data on energy consumption and population from multiple countries and visualized with an interactive line graph comparing energy consumption with population. The graph demonstrates a direct correlation between these two variables. The coefficient value indicates a very strong positive correlation between energy consumption and population. This suggests that as energy consumption increases, population tends to increase as well.</a:t>
            </a:r>
            <a:endParaRPr sz="1200">
              <a:solidFill>
                <a:schemeClr val="lt1"/>
              </a:solidFill>
            </a:endParaRPr>
          </a:p>
        </p:txBody>
      </p:sp>
      <p:sp>
        <p:nvSpPr>
          <p:cNvPr id="320" name="Google Shape;320;p18"/>
          <p:cNvSpPr txBox="1"/>
          <p:nvPr/>
        </p:nvSpPr>
        <p:spPr>
          <a:xfrm>
            <a:off x="1407325" y="2922838"/>
            <a:ext cx="9810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540">
                <a:solidFill>
                  <a:schemeClr val="lt1"/>
                </a:solidFill>
                <a:latin typeface="Maven Pro"/>
                <a:ea typeface="Maven Pro"/>
                <a:cs typeface="Maven Pro"/>
                <a:sym typeface="Maven Pro"/>
              </a:rPr>
              <a:t>Results: </a:t>
            </a:r>
            <a:endParaRPr b="1" sz="154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1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sp>
        <p:nvSpPr>
          <p:cNvPr id="321" name="Google Shape;321;p18"/>
          <p:cNvSpPr txBox="1"/>
          <p:nvPr>
            <p:ph idx="1" type="subTitle"/>
          </p:nvPr>
        </p:nvSpPr>
        <p:spPr>
          <a:xfrm>
            <a:off x="510825" y="142700"/>
            <a:ext cx="55554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2000">
                <a:latin typeface="Maven Pro"/>
                <a:ea typeface="Maven Pro"/>
                <a:cs typeface="Maven Pro"/>
                <a:sym typeface="Maven Pro"/>
              </a:rPr>
              <a:t>Analysis: Energy Consumption vs Population</a:t>
            </a:r>
            <a:endParaRPr b="1" sz="2000">
              <a:latin typeface="Maven Pro"/>
              <a:ea typeface="Maven Pro"/>
              <a:cs typeface="Maven Pro"/>
              <a:sym typeface="Maven Pro"/>
            </a:endParaRPr>
          </a:p>
        </p:txBody>
      </p:sp>
      <p:pic>
        <p:nvPicPr>
          <p:cNvPr id="322" name="Google Shape;322;p18"/>
          <p:cNvPicPr preferRelativeResize="0"/>
          <p:nvPr/>
        </p:nvPicPr>
        <p:blipFill>
          <a:blip r:embed="rId3">
            <a:alphaModFix/>
          </a:blip>
          <a:stretch>
            <a:fillRect/>
          </a:stretch>
        </p:blipFill>
        <p:spPr>
          <a:xfrm>
            <a:off x="5794675" y="827200"/>
            <a:ext cx="3114975" cy="1744550"/>
          </a:xfrm>
          <a:prstGeom prst="rect">
            <a:avLst/>
          </a:prstGeom>
          <a:noFill/>
          <a:ln>
            <a:noFill/>
          </a:ln>
        </p:spPr>
      </p:pic>
      <p:pic>
        <p:nvPicPr>
          <p:cNvPr id="323" name="Google Shape;323;p18"/>
          <p:cNvPicPr preferRelativeResize="0"/>
          <p:nvPr/>
        </p:nvPicPr>
        <p:blipFill>
          <a:blip r:embed="rId4">
            <a:alphaModFix/>
          </a:blip>
          <a:stretch>
            <a:fillRect/>
          </a:stretch>
        </p:blipFill>
        <p:spPr>
          <a:xfrm>
            <a:off x="5794675" y="331300"/>
            <a:ext cx="3114975" cy="495900"/>
          </a:xfrm>
          <a:prstGeom prst="rect">
            <a:avLst/>
          </a:prstGeom>
          <a:noFill/>
          <a:ln>
            <a:noFill/>
          </a:ln>
        </p:spPr>
      </p:pic>
      <p:pic>
        <p:nvPicPr>
          <p:cNvPr id="324" name="Google Shape;324;p18"/>
          <p:cNvPicPr preferRelativeResize="0"/>
          <p:nvPr/>
        </p:nvPicPr>
        <p:blipFill>
          <a:blip r:embed="rId5">
            <a:alphaModFix/>
          </a:blip>
          <a:stretch>
            <a:fillRect/>
          </a:stretch>
        </p:blipFill>
        <p:spPr>
          <a:xfrm>
            <a:off x="5794675" y="3301475"/>
            <a:ext cx="3114976" cy="1664225"/>
          </a:xfrm>
          <a:prstGeom prst="rect">
            <a:avLst/>
          </a:prstGeom>
          <a:noFill/>
          <a:ln>
            <a:noFill/>
          </a:ln>
        </p:spPr>
      </p:pic>
      <p:pic>
        <p:nvPicPr>
          <p:cNvPr id="325" name="Google Shape;325;p18"/>
          <p:cNvPicPr preferRelativeResize="0"/>
          <p:nvPr/>
        </p:nvPicPr>
        <p:blipFill>
          <a:blip r:embed="rId6">
            <a:alphaModFix/>
          </a:blip>
          <a:stretch>
            <a:fillRect/>
          </a:stretch>
        </p:blipFill>
        <p:spPr>
          <a:xfrm>
            <a:off x="2540150" y="2726874"/>
            <a:ext cx="2938675" cy="684976"/>
          </a:xfrm>
          <a:prstGeom prst="rect">
            <a:avLst/>
          </a:prstGeom>
          <a:noFill/>
          <a:ln>
            <a:noFill/>
          </a:ln>
        </p:spPr>
      </p:pic>
      <p:pic>
        <p:nvPicPr>
          <p:cNvPr id="326" name="Google Shape;326;p18"/>
          <p:cNvPicPr preferRelativeResize="0"/>
          <p:nvPr/>
        </p:nvPicPr>
        <p:blipFill>
          <a:blip r:embed="rId7">
            <a:alphaModFix/>
          </a:blip>
          <a:stretch>
            <a:fillRect/>
          </a:stretch>
        </p:blipFill>
        <p:spPr>
          <a:xfrm>
            <a:off x="2540150" y="3411850"/>
            <a:ext cx="2938675" cy="1553850"/>
          </a:xfrm>
          <a:prstGeom prst="rect">
            <a:avLst/>
          </a:prstGeom>
          <a:noFill/>
          <a:ln>
            <a:noFill/>
          </a:ln>
        </p:spPr>
      </p:pic>
      <p:pic>
        <p:nvPicPr>
          <p:cNvPr id="327" name="Google Shape;327;p18"/>
          <p:cNvPicPr preferRelativeResize="0"/>
          <p:nvPr/>
        </p:nvPicPr>
        <p:blipFill>
          <a:blip r:embed="rId8">
            <a:alphaModFix/>
          </a:blip>
          <a:stretch>
            <a:fillRect/>
          </a:stretch>
        </p:blipFill>
        <p:spPr>
          <a:xfrm>
            <a:off x="5794675" y="2666600"/>
            <a:ext cx="3114975" cy="65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9"/>
          <p:cNvSpPr txBox="1"/>
          <p:nvPr>
            <p:ph idx="1" type="subTitle"/>
          </p:nvPr>
        </p:nvSpPr>
        <p:spPr>
          <a:xfrm>
            <a:off x="171425" y="921700"/>
            <a:ext cx="5310600" cy="26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Arial"/>
                <a:ea typeface="Arial"/>
                <a:cs typeface="Arial"/>
                <a:sym typeface="Arial"/>
              </a:rPr>
              <a:t>Overall, these findings highlight the connection between energy consumption, economic health, and population growth. The positive correlations suggest that policies and strategies aimed at promoting sustainable energy use and economic development can also have implications for population dynamics. Understanding and managing these relationships can be crucial for shaping effective policies and plans for sustainable development and growth.</a:t>
            </a:r>
            <a:endParaRPr sz="1400">
              <a:latin typeface="Arial"/>
              <a:ea typeface="Arial"/>
              <a:cs typeface="Arial"/>
              <a:sym typeface="Arial"/>
            </a:endParaRPr>
          </a:p>
        </p:txBody>
      </p:sp>
      <p:pic>
        <p:nvPicPr>
          <p:cNvPr id="333" name="Google Shape;333;p19"/>
          <p:cNvPicPr preferRelativeResize="0"/>
          <p:nvPr/>
        </p:nvPicPr>
        <p:blipFill>
          <a:blip r:embed="rId3">
            <a:alphaModFix/>
          </a:blip>
          <a:stretch>
            <a:fillRect/>
          </a:stretch>
        </p:blipFill>
        <p:spPr>
          <a:xfrm>
            <a:off x="5208300" y="3034975"/>
            <a:ext cx="3357174" cy="1888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idx="1" type="subTitle"/>
          </p:nvPr>
        </p:nvSpPr>
        <p:spPr>
          <a:xfrm>
            <a:off x="67025" y="360025"/>
            <a:ext cx="59781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000">
                <a:latin typeface="Maven Pro"/>
                <a:ea typeface="Maven Pro"/>
                <a:cs typeface="Maven Pro"/>
                <a:sym typeface="Maven Pro"/>
              </a:rPr>
              <a:t>Analysis: Energy per capita &amp; GDP per capita</a:t>
            </a:r>
            <a:endParaRPr b="1" sz="2000">
              <a:latin typeface="Maven Pro"/>
              <a:ea typeface="Maven Pro"/>
              <a:cs typeface="Maven Pro"/>
              <a:sym typeface="Maven Pro"/>
            </a:endParaRPr>
          </a:p>
        </p:txBody>
      </p:sp>
      <p:sp>
        <p:nvSpPr>
          <p:cNvPr id="339" name="Google Shape;339;p20"/>
          <p:cNvSpPr txBox="1"/>
          <p:nvPr>
            <p:ph type="ctrTitle"/>
          </p:nvPr>
        </p:nvSpPr>
        <p:spPr>
          <a:xfrm>
            <a:off x="471325" y="811825"/>
            <a:ext cx="7899600" cy="1155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1240">
              <a:solidFill>
                <a:srgbClr val="0000FF"/>
              </a:solidFill>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rPr b="0" lang="en" sz="1600"/>
              <a:t>Gross Domestic Product (GDP) it's widely used to evaluate a nation's economic well-being. Historically, as economies grow, so does their electricity consumption due to increased production and population. Energy plays a crucial role in the transformation of natural resources into goods and services, thus linking energy use per person with GDP per person.  </a:t>
            </a:r>
            <a:endParaRPr b="0" sz="1600"/>
          </a:p>
          <a:p>
            <a:pPr indent="0" lvl="0" marL="0" rtl="0" algn="l">
              <a:spcBef>
                <a:spcPts val="0"/>
              </a:spcBef>
              <a:spcAft>
                <a:spcPts val="0"/>
              </a:spcAft>
              <a:buSzPts val="990"/>
              <a:buNone/>
            </a:pPr>
            <a:r>
              <a:t/>
            </a:r>
            <a:endParaRPr b="0" sz="1600"/>
          </a:p>
          <a:p>
            <a:pPr indent="0" lvl="0" marL="457200" rtl="0" algn="l">
              <a:spcBef>
                <a:spcPts val="0"/>
              </a:spcBef>
              <a:spcAft>
                <a:spcPts val="0"/>
              </a:spcAft>
              <a:buNone/>
            </a:pPr>
            <a:r>
              <a:t/>
            </a:r>
            <a:endParaRPr b="0" sz="1600"/>
          </a:p>
        </p:txBody>
      </p:sp>
      <p:pic>
        <p:nvPicPr>
          <p:cNvPr id="340" name="Google Shape;340;p20"/>
          <p:cNvPicPr preferRelativeResize="0"/>
          <p:nvPr/>
        </p:nvPicPr>
        <p:blipFill rotWithShape="1">
          <a:blip r:embed="rId3">
            <a:alphaModFix/>
          </a:blip>
          <a:srcRect b="0" l="3358" r="3358" t="0"/>
          <a:stretch/>
        </p:blipFill>
        <p:spPr>
          <a:xfrm>
            <a:off x="112675" y="2223375"/>
            <a:ext cx="2952176" cy="196252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41" name="Google Shape;341;p20"/>
          <p:cNvPicPr preferRelativeResize="0"/>
          <p:nvPr/>
        </p:nvPicPr>
        <p:blipFill rotWithShape="1">
          <a:blip r:embed="rId4">
            <a:alphaModFix/>
          </a:blip>
          <a:srcRect b="0" l="3866" r="3866" t="0"/>
          <a:stretch/>
        </p:blipFill>
        <p:spPr>
          <a:xfrm>
            <a:off x="3174962" y="2223375"/>
            <a:ext cx="2952173" cy="196252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42" name="Google Shape;342;p20"/>
          <p:cNvPicPr preferRelativeResize="0"/>
          <p:nvPr/>
        </p:nvPicPr>
        <p:blipFill rotWithShape="1">
          <a:blip r:embed="rId5">
            <a:alphaModFix/>
          </a:blip>
          <a:srcRect b="0" l="9376" r="9376" t="0"/>
          <a:stretch/>
        </p:blipFill>
        <p:spPr>
          <a:xfrm>
            <a:off x="6237225" y="2223375"/>
            <a:ext cx="2809999" cy="1962524"/>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ph idx="1" type="subTitle"/>
          </p:nvPr>
        </p:nvSpPr>
        <p:spPr>
          <a:xfrm>
            <a:off x="67025" y="360025"/>
            <a:ext cx="5978100" cy="4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2000">
                <a:latin typeface="Maven Pro"/>
                <a:ea typeface="Maven Pro"/>
                <a:cs typeface="Maven Pro"/>
                <a:sym typeface="Maven Pro"/>
              </a:rPr>
              <a:t>Analysis: Energy per capita &amp; GDP per capita cont.</a:t>
            </a:r>
            <a:endParaRPr b="1" sz="2000">
              <a:latin typeface="Maven Pro"/>
              <a:ea typeface="Maven Pro"/>
              <a:cs typeface="Maven Pro"/>
              <a:sym typeface="Maven Pro"/>
            </a:endParaRPr>
          </a:p>
        </p:txBody>
      </p:sp>
      <p:sp>
        <p:nvSpPr>
          <p:cNvPr id="348" name="Google Shape;348;p21"/>
          <p:cNvSpPr txBox="1"/>
          <p:nvPr>
            <p:ph type="ctrTitle"/>
          </p:nvPr>
        </p:nvSpPr>
        <p:spPr>
          <a:xfrm>
            <a:off x="471325" y="2879125"/>
            <a:ext cx="7899600" cy="13935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SzPts val="990"/>
              <a:buNone/>
            </a:pPr>
            <a:r>
              <a:t/>
            </a:r>
            <a:endParaRPr b="0" sz="1240">
              <a:solidFill>
                <a:srgbClr val="0000FF"/>
              </a:solidFill>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t/>
            </a:r>
            <a:endParaRPr b="0"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SzPts val="990"/>
              <a:buNone/>
            </a:pPr>
            <a:r>
              <a:rPr b="0" lang="en" sz="1600"/>
              <a:t>One significant factor that contributes is advancement of technology and improvements in energy efficiency. These countries have invested in technologies and practices that enable them to produce more goods and services while using less energy per unit. Additionally, shifts in their economies towards less energy-intensive sectors such as services and information technology also contribute to the decline in energy consumption per capita.</a:t>
            </a:r>
            <a:endParaRPr b="0" sz="1600"/>
          </a:p>
          <a:p>
            <a:pPr indent="0" lvl="0" marL="0" rtl="0" algn="l">
              <a:spcBef>
                <a:spcPts val="0"/>
              </a:spcBef>
              <a:spcAft>
                <a:spcPts val="0"/>
              </a:spcAft>
              <a:buSzPts val="990"/>
              <a:buNone/>
            </a:pPr>
            <a:r>
              <a:t/>
            </a:r>
            <a:endParaRPr b="0" sz="1600"/>
          </a:p>
          <a:p>
            <a:pPr indent="0" lvl="0" marL="457200" rtl="0" algn="l">
              <a:spcBef>
                <a:spcPts val="0"/>
              </a:spcBef>
              <a:spcAft>
                <a:spcPts val="0"/>
              </a:spcAft>
              <a:buNone/>
            </a:pPr>
            <a:r>
              <a:t/>
            </a:r>
            <a:endParaRPr b="0" sz="1600"/>
          </a:p>
        </p:txBody>
      </p:sp>
      <p:pic>
        <p:nvPicPr>
          <p:cNvPr id="349" name="Google Shape;349;p21"/>
          <p:cNvPicPr preferRelativeResize="0"/>
          <p:nvPr/>
        </p:nvPicPr>
        <p:blipFill rotWithShape="1">
          <a:blip r:embed="rId3">
            <a:alphaModFix/>
          </a:blip>
          <a:srcRect b="0" l="4512" r="4512" t="0"/>
          <a:stretch/>
        </p:blipFill>
        <p:spPr>
          <a:xfrm>
            <a:off x="67025" y="811825"/>
            <a:ext cx="2952178" cy="1962527"/>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50" name="Google Shape;350;p21"/>
          <p:cNvPicPr preferRelativeResize="0"/>
          <p:nvPr/>
        </p:nvPicPr>
        <p:blipFill rotWithShape="1">
          <a:blip r:embed="rId4">
            <a:alphaModFix/>
          </a:blip>
          <a:srcRect b="0" l="4438" r="4429" t="0"/>
          <a:stretch/>
        </p:blipFill>
        <p:spPr>
          <a:xfrm>
            <a:off x="3095912" y="811825"/>
            <a:ext cx="2952173" cy="196252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51" name="Google Shape;351;p21"/>
          <p:cNvPicPr preferRelativeResize="0"/>
          <p:nvPr/>
        </p:nvPicPr>
        <p:blipFill rotWithShape="1">
          <a:blip r:embed="rId5">
            <a:alphaModFix/>
          </a:blip>
          <a:srcRect b="0" l="7591" r="7591" t="0"/>
          <a:stretch/>
        </p:blipFill>
        <p:spPr>
          <a:xfrm>
            <a:off x="6124775" y="811825"/>
            <a:ext cx="2871226" cy="196252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352" name="Google Shape;352;p21"/>
          <p:cNvSpPr txBox="1"/>
          <p:nvPr/>
        </p:nvSpPr>
        <p:spPr>
          <a:xfrm>
            <a:off x="586350" y="4721725"/>
            <a:ext cx="59781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aven Pro"/>
                <a:ea typeface="Maven Pro"/>
                <a:cs typeface="Maven Pro"/>
                <a:sym typeface="Maven Pro"/>
              </a:rPr>
              <a:t>Source: https://www.eia.gov/energyexplained/use-of-energy/</a:t>
            </a:r>
            <a:endParaRPr sz="8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